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 id="2147483670" r:id="rId2"/>
  </p:sldMasterIdLst>
  <p:notesMasterIdLst>
    <p:notesMasterId r:id="rId28"/>
  </p:notesMasterIdLst>
  <p:sldIdLst>
    <p:sldId id="287" r:id="rId3"/>
    <p:sldId id="502" r:id="rId4"/>
    <p:sldId id="506" r:id="rId5"/>
    <p:sldId id="500" r:id="rId6"/>
    <p:sldId id="479" r:id="rId7"/>
    <p:sldId id="488" r:id="rId8"/>
    <p:sldId id="472" r:id="rId9"/>
    <p:sldId id="540" r:id="rId10"/>
    <p:sldId id="541" r:id="rId11"/>
    <p:sldId id="487" r:id="rId12"/>
    <p:sldId id="543" r:id="rId13"/>
    <p:sldId id="542" r:id="rId14"/>
    <p:sldId id="544" r:id="rId15"/>
    <p:sldId id="441" r:id="rId16"/>
    <p:sldId id="507" r:id="rId17"/>
    <p:sldId id="508" r:id="rId18"/>
    <p:sldId id="509" r:id="rId19"/>
    <p:sldId id="510" r:id="rId20"/>
    <p:sldId id="511" r:id="rId21"/>
    <p:sldId id="512" r:id="rId22"/>
    <p:sldId id="513" r:id="rId23"/>
    <p:sldId id="514" r:id="rId24"/>
    <p:sldId id="515" r:id="rId25"/>
    <p:sldId id="307" r:id="rId26"/>
    <p:sldId id="29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ambria Math" panose="02040503050406030204" pitchFamily="18" charset="0"/>
      <p:regular r:id="rId35"/>
    </p:embeddedFont>
    <p:embeddedFont>
      <p:font typeface="Courier Std" panose="0207040902020502040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
      <p:font typeface="Nunito Sans"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elipe" initials="F"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58A"/>
    <a:srgbClr val="FF9933"/>
    <a:srgbClr val="DDDDDD"/>
    <a:srgbClr val="EEAAF0"/>
    <a:srgbClr val="FF0066"/>
    <a:srgbClr val="FF5050"/>
    <a:srgbClr val="1BD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A7377D-431C-440B-9048-50641672AB03}">
  <a:tblStyle styleId="{D8A7377D-431C-440B-9048-50641672AB03}"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276869543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Quote">
    <p:spTree>
      <p:nvGrpSpPr>
        <p:cNvPr id="1" name="Shape 26"/>
        <p:cNvGrpSpPr/>
        <p:nvPr/>
      </p:nvGrpSpPr>
      <p:grpSpPr>
        <a:xfrm>
          <a:off x="0" y="0"/>
          <a:ext cx="0" cy="0"/>
          <a:chOff x="0" y="0"/>
          <a:chExt cx="0" cy="0"/>
        </a:xfrm>
      </p:grpSpPr>
      <p:sp>
        <p:nvSpPr>
          <p:cNvPr id="27" name="Shape 27"/>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28" name="Shape 28"/>
          <p:cNvSpPr/>
          <p:nvPr/>
        </p:nvSpPr>
        <p:spPr>
          <a:xfrm>
            <a:off x="-7125" y="1271275"/>
            <a:ext cx="9151200" cy="3872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9" name="Shape 29"/>
          <p:cNvSpPr txBox="1">
            <a:spLocks noGrp="1"/>
          </p:cNvSpPr>
          <p:nvPr>
            <p:ph type="body" idx="1"/>
          </p:nvPr>
        </p:nvSpPr>
        <p:spPr>
          <a:xfrm>
            <a:off x="1847275" y="1704600"/>
            <a:ext cx="5449500" cy="2714700"/>
          </a:xfrm>
          <a:prstGeom prst="rect">
            <a:avLst/>
          </a:prstGeom>
        </p:spPr>
        <p:txBody>
          <a:bodyPr lIns="91425" tIns="91425" rIns="91425" bIns="91425" anchor="t" anchorCtr="0"/>
          <a:lstStyle>
            <a:lvl1pPr lvl="0" algn="ctr" rtl="0">
              <a:spcBef>
                <a:spcPts val="0"/>
              </a:spcBef>
              <a:buSzPct val="100000"/>
              <a:buFont typeface="Georgia"/>
              <a:defRPr sz="2400" i="1">
                <a:latin typeface="Georgia"/>
                <a:ea typeface="Georgia"/>
                <a:cs typeface="Georgia"/>
                <a:sym typeface="Georgia"/>
              </a:defRPr>
            </a:lvl1pPr>
            <a:lvl2pPr lvl="1" algn="ctr" rtl="0">
              <a:spcBef>
                <a:spcPts val="0"/>
              </a:spcBef>
              <a:buSzPct val="100000"/>
              <a:buFont typeface="Georgia"/>
              <a:defRPr sz="2400" i="1">
                <a:latin typeface="Georgia"/>
                <a:ea typeface="Georgia"/>
                <a:cs typeface="Georgia"/>
                <a:sym typeface="Georgia"/>
              </a:defRPr>
            </a:lvl2pPr>
            <a:lvl3pPr lvl="2" algn="ctr" rtl="0">
              <a:spcBef>
                <a:spcPts val="0"/>
              </a:spcBef>
              <a:buSzPct val="100000"/>
              <a:buFont typeface="Georgia"/>
              <a:defRPr sz="2400" i="1">
                <a:latin typeface="Georgia"/>
                <a:ea typeface="Georgia"/>
                <a:cs typeface="Georgia"/>
                <a:sym typeface="Georgia"/>
              </a:defRPr>
            </a:lvl3pPr>
            <a:lvl4pPr lvl="3" algn="ctr" rtl="0">
              <a:spcBef>
                <a:spcPts val="0"/>
              </a:spcBef>
              <a:buSzPct val="100000"/>
              <a:buFont typeface="Georgia"/>
              <a:defRPr sz="2400" i="1">
                <a:latin typeface="Georgia"/>
                <a:ea typeface="Georgia"/>
                <a:cs typeface="Georgia"/>
                <a:sym typeface="Georgia"/>
              </a:defRPr>
            </a:lvl4pPr>
            <a:lvl5pPr lvl="4" algn="ctr" rtl="0">
              <a:spcBef>
                <a:spcPts val="0"/>
              </a:spcBef>
              <a:buSzPct val="100000"/>
              <a:buFont typeface="Georgia"/>
              <a:defRPr sz="2400" i="1">
                <a:latin typeface="Georgia"/>
                <a:ea typeface="Georgia"/>
                <a:cs typeface="Georgia"/>
                <a:sym typeface="Georgia"/>
              </a:defRPr>
            </a:lvl5pPr>
            <a:lvl6pPr lvl="5" algn="ctr" rtl="0">
              <a:spcBef>
                <a:spcPts val="0"/>
              </a:spcBef>
              <a:buSzPct val="100000"/>
              <a:buFont typeface="Georgia"/>
              <a:defRPr sz="2400" i="1">
                <a:latin typeface="Georgia"/>
                <a:ea typeface="Georgia"/>
                <a:cs typeface="Georgia"/>
                <a:sym typeface="Georgia"/>
              </a:defRPr>
            </a:lvl6pPr>
            <a:lvl7pPr lvl="6" algn="ctr" rtl="0">
              <a:spcBef>
                <a:spcPts val="0"/>
              </a:spcBef>
              <a:buSzPct val="100000"/>
              <a:buFont typeface="Georgia"/>
              <a:defRPr sz="2400" i="1">
                <a:latin typeface="Georgia"/>
                <a:ea typeface="Georgia"/>
                <a:cs typeface="Georgia"/>
                <a:sym typeface="Georgia"/>
              </a:defRPr>
            </a:lvl7pPr>
            <a:lvl8pPr lvl="7" algn="ctr" rtl="0">
              <a:spcBef>
                <a:spcPts val="0"/>
              </a:spcBef>
              <a:buSzPct val="100000"/>
              <a:buFont typeface="Georgia"/>
              <a:defRPr sz="2400" i="1">
                <a:latin typeface="Georgia"/>
                <a:ea typeface="Georgia"/>
                <a:cs typeface="Georgia"/>
                <a:sym typeface="Georgia"/>
              </a:defRPr>
            </a:lvl8pPr>
            <a:lvl9pPr lvl="8" algn="ctr">
              <a:spcBef>
                <a:spcPts val="0"/>
              </a:spcBef>
              <a:buSzPct val="100000"/>
              <a:buFont typeface="Georgia"/>
              <a:defRPr sz="2400" i="1">
                <a:latin typeface="Georgia"/>
                <a:ea typeface="Georgia"/>
                <a:cs typeface="Georgia"/>
                <a:sym typeface="Georgia"/>
              </a:defRPr>
            </a:lvl9pPr>
          </a:lstStyle>
          <a:p>
            <a:endParaRPr/>
          </a:p>
        </p:txBody>
      </p:sp>
      <p:sp>
        <p:nvSpPr>
          <p:cNvPr id="30" name="Shape 30"/>
          <p:cNvSpPr txBox="1"/>
          <p:nvPr/>
        </p:nvSpPr>
        <p:spPr>
          <a:xfrm>
            <a:off x="3593400" y="227724"/>
            <a:ext cx="1957200" cy="653700"/>
          </a:xfrm>
          <a:prstGeom prst="rect">
            <a:avLst/>
          </a:prstGeom>
          <a:noFill/>
          <a:ln>
            <a:noFill/>
          </a:ln>
        </p:spPr>
        <p:txBody>
          <a:bodyPr lIns="91425" tIns="91425" rIns="91425" bIns="91425" anchor="t" anchorCtr="0">
            <a:noAutofit/>
          </a:bodyPr>
          <a:lstStyle/>
          <a:p>
            <a:pPr lvl="0" algn="ctr">
              <a:spcBef>
                <a:spcPts val="0"/>
              </a:spcBef>
              <a:buNone/>
            </a:pPr>
            <a:r>
              <a:rPr lang="en" sz="7200">
                <a:solidFill>
                  <a:srgbClr val="FFFFFF"/>
                </a:solidFill>
                <a:latin typeface="Nunito Sans"/>
                <a:ea typeface="Nunito Sans"/>
                <a:cs typeface="Nunito Sans"/>
                <a:sym typeface="Nunito Sans"/>
              </a:rPr>
              <a:t>“</a:t>
            </a: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6499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 name="Shape 68"/>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body" idx="1"/>
          </p:nvPr>
        </p:nvSpPr>
        <p:spPr>
          <a:xfrm>
            <a:off x="3062199" y="575500"/>
            <a:ext cx="2729999"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0" name="Shape 70"/>
          <p:cNvSpPr txBox="1">
            <a:spLocks noGrp="1"/>
          </p:cNvSpPr>
          <p:nvPr>
            <p:ph type="body" idx="2"/>
          </p:nvPr>
        </p:nvSpPr>
        <p:spPr>
          <a:xfrm>
            <a:off x="5956700" y="575500"/>
            <a:ext cx="2730000"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1" name="Shape 7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84323-D7FF-4CE8-BEF6-894599C1575C}"/>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134EC5CE-7EC7-4CCE-8915-787DE67E7C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E306B1-DE94-424E-A791-CA694C2C18E2}"/>
              </a:ext>
            </a:extLst>
          </p:cNvPr>
          <p:cNvSpPr>
            <a:spLocks noGrp="1"/>
          </p:cNvSpPr>
          <p:nvPr>
            <p:ph type="dt" sz="half" idx="10"/>
          </p:nvPr>
        </p:nvSpPr>
        <p:spPr/>
        <p:txBody>
          <a:bodyPr/>
          <a:lstStyle/>
          <a:p>
            <a:endParaRPr lang="pt-PT"/>
          </a:p>
        </p:txBody>
      </p:sp>
      <p:sp>
        <p:nvSpPr>
          <p:cNvPr id="5" name="Footer Placeholder 4">
            <a:extLst>
              <a:ext uri="{FF2B5EF4-FFF2-40B4-BE49-F238E27FC236}">
                <a16:creationId xmlns:a16="http://schemas.microsoft.com/office/drawing/2014/main" id="{7C34C51D-EC91-41CC-A6E1-6F770E2CD7A8}"/>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E52E6DD-BBC0-4134-ADB4-7003A1FA6975}"/>
              </a:ext>
            </a:extLst>
          </p:cNvPr>
          <p:cNvSpPr>
            <a:spLocks noGrp="1"/>
          </p:cNvSpPr>
          <p:nvPr>
            <p:ph type="sldNum" sz="quarter" idx="12"/>
          </p:nvPr>
        </p:nvSpPr>
        <p:spPr/>
        <p:txBody>
          <a:bodyPr/>
          <a:lstStyle/>
          <a:p>
            <a:fld id="{646C8A9D-1A5B-4F7B-81BE-822A291448BB}" type="slidenum">
              <a:rPr lang="pt-PT" smtClean="0"/>
              <a:t>‹nº›</a:t>
            </a:fld>
            <a:endParaRPr lang="pt-PT"/>
          </a:p>
        </p:txBody>
      </p:sp>
    </p:spTree>
    <p:extLst>
      <p:ext uri="{BB962C8B-B14F-4D97-AF65-F5344CB8AC3E}">
        <p14:creationId xmlns:p14="http://schemas.microsoft.com/office/powerpoint/2010/main" val="283428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00E4-61BD-4491-938B-4C9D432BB7A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pt-PT"/>
          </a:p>
        </p:txBody>
      </p:sp>
      <p:sp>
        <p:nvSpPr>
          <p:cNvPr id="3" name="Subtitle 2">
            <a:extLst>
              <a:ext uri="{FF2B5EF4-FFF2-40B4-BE49-F238E27FC236}">
                <a16:creationId xmlns:a16="http://schemas.microsoft.com/office/drawing/2014/main" id="{6BFAB02A-485C-4667-BB04-F4FC0D19461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EB8C94F7-F5F7-46B2-BE40-6C6432C11BD7}"/>
              </a:ext>
            </a:extLst>
          </p:cNvPr>
          <p:cNvSpPr>
            <a:spLocks noGrp="1"/>
          </p:cNvSpPr>
          <p:nvPr>
            <p:ph type="dt" sz="half" idx="10"/>
          </p:nvPr>
        </p:nvSpPr>
        <p:spPr/>
        <p:txBody>
          <a:bodyPr/>
          <a:lstStyle/>
          <a:p>
            <a:endParaRPr lang="pt-PT"/>
          </a:p>
        </p:txBody>
      </p:sp>
      <p:sp>
        <p:nvSpPr>
          <p:cNvPr id="5" name="Footer Placeholder 4">
            <a:extLst>
              <a:ext uri="{FF2B5EF4-FFF2-40B4-BE49-F238E27FC236}">
                <a16:creationId xmlns:a16="http://schemas.microsoft.com/office/drawing/2014/main" id="{ABEEBFAE-97EC-41CD-BF60-2EE52356159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658BC9B-2230-4C79-899D-71D59B2FD288}"/>
              </a:ext>
            </a:extLst>
          </p:cNvPr>
          <p:cNvSpPr>
            <a:spLocks noGrp="1"/>
          </p:cNvSpPr>
          <p:nvPr>
            <p:ph type="sldNum" sz="quarter" idx="12"/>
          </p:nvPr>
        </p:nvSpPr>
        <p:spPr/>
        <p:txBody>
          <a:bodyPr/>
          <a:lstStyle/>
          <a:p>
            <a:fld id="{646C8A9D-1A5B-4F7B-81BE-822A291448BB}" type="slidenum">
              <a:rPr lang="pt-PT" smtClean="0"/>
              <a:t>‹nº›</a:t>
            </a:fld>
            <a:endParaRPr lang="pt-PT"/>
          </a:p>
        </p:txBody>
      </p:sp>
    </p:spTree>
    <p:extLst>
      <p:ext uri="{BB962C8B-B14F-4D97-AF65-F5344CB8AC3E}">
        <p14:creationId xmlns:p14="http://schemas.microsoft.com/office/powerpoint/2010/main" val="356022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2 columns with intro text">
    <p:spTree>
      <p:nvGrpSpPr>
        <p:cNvPr id="1" name="Shape 45"/>
        <p:cNvGrpSpPr/>
        <p:nvPr/>
      </p:nvGrpSpPr>
      <p:grpSpPr>
        <a:xfrm>
          <a:off x="0" y="0"/>
          <a:ext cx="0" cy="0"/>
          <a:chOff x="0" y="0"/>
          <a:chExt cx="0" cy="0"/>
        </a:xfrm>
      </p:grpSpPr>
      <p:sp>
        <p:nvSpPr>
          <p:cNvPr id="46" name="Shape 4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7" name="Shape 47"/>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 name="Shape 49"/>
          <p:cNvSpPr txBox="1">
            <a:spLocks noGrp="1"/>
          </p:cNvSpPr>
          <p:nvPr>
            <p:ph type="body" idx="1"/>
          </p:nvPr>
        </p:nvSpPr>
        <p:spPr>
          <a:xfrm>
            <a:off x="3090625" y="575500"/>
            <a:ext cx="5596200" cy="1207800"/>
          </a:xfrm>
          <a:prstGeom prst="rect">
            <a:avLst/>
          </a:prstGeom>
        </p:spPr>
        <p:txBody>
          <a:bodyPr lIns="91425" tIns="91425" rIns="91425" bIns="91425" anchor="t" anchorCtr="0"/>
          <a:lstStyle>
            <a:lvl1pPr lvl="0" rtl="0">
              <a:spcBef>
                <a:spcPts val="0"/>
              </a:spcBef>
              <a:buClr>
                <a:srgbClr val="F67031"/>
              </a:buClr>
              <a:buSzPct val="100000"/>
              <a:buFont typeface="Georgia"/>
              <a:defRPr sz="1600" i="1">
                <a:solidFill>
                  <a:srgbClr val="F67031"/>
                </a:solidFill>
                <a:latin typeface="Georgia"/>
                <a:ea typeface="Georgia"/>
                <a:cs typeface="Georgia"/>
                <a:sym typeface="Georgia"/>
              </a:defRPr>
            </a:lvl1pPr>
            <a:lvl2pPr lvl="1" rtl="0">
              <a:spcBef>
                <a:spcPts val="0"/>
              </a:spcBef>
              <a:buClr>
                <a:srgbClr val="F67031"/>
              </a:buClr>
              <a:buSzPct val="100000"/>
              <a:buFont typeface="Georgia"/>
              <a:defRPr sz="1600" i="1">
                <a:solidFill>
                  <a:srgbClr val="F67031"/>
                </a:solidFill>
                <a:latin typeface="Georgia"/>
                <a:ea typeface="Georgia"/>
                <a:cs typeface="Georgia"/>
                <a:sym typeface="Georgia"/>
              </a:defRPr>
            </a:lvl2pPr>
            <a:lvl3pPr lvl="2" rtl="0">
              <a:spcBef>
                <a:spcPts val="0"/>
              </a:spcBef>
              <a:buClr>
                <a:srgbClr val="F67031"/>
              </a:buClr>
              <a:buSzPct val="100000"/>
              <a:buFont typeface="Georgia"/>
              <a:defRPr sz="1600" i="1">
                <a:solidFill>
                  <a:srgbClr val="F67031"/>
                </a:solidFill>
                <a:latin typeface="Georgia"/>
                <a:ea typeface="Georgia"/>
                <a:cs typeface="Georgia"/>
                <a:sym typeface="Georgia"/>
              </a:defRPr>
            </a:lvl3pPr>
            <a:lvl4pPr lvl="3" rtl="0">
              <a:spcBef>
                <a:spcPts val="0"/>
              </a:spcBef>
              <a:buClr>
                <a:srgbClr val="F67031"/>
              </a:buClr>
              <a:buSzPct val="100000"/>
              <a:buFont typeface="Georgia"/>
              <a:defRPr sz="1600" i="1">
                <a:solidFill>
                  <a:srgbClr val="F67031"/>
                </a:solidFill>
                <a:latin typeface="Georgia"/>
                <a:ea typeface="Georgia"/>
                <a:cs typeface="Georgia"/>
                <a:sym typeface="Georgia"/>
              </a:defRPr>
            </a:lvl4pPr>
            <a:lvl5pPr lvl="4" rtl="0">
              <a:spcBef>
                <a:spcPts val="0"/>
              </a:spcBef>
              <a:buClr>
                <a:srgbClr val="F67031"/>
              </a:buClr>
              <a:buSzPct val="100000"/>
              <a:buFont typeface="Georgia"/>
              <a:defRPr sz="1600" i="1">
                <a:solidFill>
                  <a:srgbClr val="F67031"/>
                </a:solidFill>
                <a:latin typeface="Georgia"/>
                <a:ea typeface="Georgia"/>
                <a:cs typeface="Georgia"/>
                <a:sym typeface="Georgia"/>
              </a:defRPr>
            </a:lvl5pPr>
            <a:lvl6pPr lvl="5" rtl="0">
              <a:spcBef>
                <a:spcPts val="0"/>
              </a:spcBef>
              <a:buClr>
                <a:srgbClr val="F67031"/>
              </a:buClr>
              <a:buSzPct val="100000"/>
              <a:buFont typeface="Georgia"/>
              <a:defRPr sz="1600" i="1">
                <a:solidFill>
                  <a:srgbClr val="F67031"/>
                </a:solidFill>
                <a:latin typeface="Georgia"/>
                <a:ea typeface="Georgia"/>
                <a:cs typeface="Georgia"/>
                <a:sym typeface="Georgia"/>
              </a:defRPr>
            </a:lvl6pPr>
            <a:lvl7pPr lvl="6" rtl="0">
              <a:spcBef>
                <a:spcPts val="0"/>
              </a:spcBef>
              <a:buClr>
                <a:srgbClr val="F67031"/>
              </a:buClr>
              <a:buSzPct val="100000"/>
              <a:buFont typeface="Georgia"/>
              <a:defRPr sz="1600" i="1">
                <a:solidFill>
                  <a:srgbClr val="F67031"/>
                </a:solidFill>
                <a:latin typeface="Georgia"/>
                <a:ea typeface="Georgia"/>
                <a:cs typeface="Georgia"/>
                <a:sym typeface="Georgia"/>
              </a:defRPr>
            </a:lvl7pPr>
            <a:lvl8pPr lvl="7" rtl="0">
              <a:spcBef>
                <a:spcPts val="0"/>
              </a:spcBef>
              <a:buClr>
                <a:srgbClr val="F67031"/>
              </a:buClr>
              <a:buSzPct val="100000"/>
              <a:buFont typeface="Georgia"/>
              <a:defRPr sz="1600" i="1">
                <a:solidFill>
                  <a:srgbClr val="F67031"/>
                </a:solidFill>
                <a:latin typeface="Georgia"/>
                <a:ea typeface="Georgia"/>
                <a:cs typeface="Georgia"/>
                <a:sym typeface="Georgia"/>
              </a:defRPr>
            </a:lvl8pPr>
            <a:lvl9pPr lvl="8" rtl="0">
              <a:spcBef>
                <a:spcPts val="0"/>
              </a:spcBef>
              <a:buClr>
                <a:srgbClr val="F67031"/>
              </a:buClr>
              <a:buSzPct val="100000"/>
              <a:buFont typeface="Georgia"/>
              <a:defRPr sz="1600" i="1">
                <a:solidFill>
                  <a:srgbClr val="F67031"/>
                </a:solidFill>
                <a:latin typeface="Georgia"/>
                <a:ea typeface="Georgia"/>
                <a:cs typeface="Georgia"/>
                <a:sym typeface="Georgia"/>
              </a:defRPr>
            </a:lvl9pPr>
          </a:lstStyle>
          <a:p>
            <a:endParaRPr/>
          </a:p>
        </p:txBody>
      </p:sp>
      <p:sp>
        <p:nvSpPr>
          <p:cNvPr id="50" name="Shape 5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‹nº›</a:t>
            </a:fld>
            <a:endParaRPr lang="en"/>
          </a:p>
        </p:txBody>
      </p:sp>
      <p:sp>
        <p:nvSpPr>
          <p:cNvPr id="51" name="Shape 51"/>
          <p:cNvSpPr txBox="1">
            <a:spLocks noGrp="1"/>
          </p:cNvSpPr>
          <p:nvPr>
            <p:ph type="body" idx="2"/>
          </p:nvPr>
        </p:nvSpPr>
        <p:spPr>
          <a:xfrm>
            <a:off x="3090625" y="2004325"/>
            <a:ext cx="2727000" cy="2552100"/>
          </a:xfrm>
          <a:prstGeom prst="rect">
            <a:avLst/>
          </a:prstGeom>
        </p:spPr>
        <p:txBody>
          <a:bodyPr lIns="91425" tIns="91425" rIns="91425" bIns="91425" anchor="t" anchorCtr="0"/>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a:endParaRPr/>
          </a:p>
        </p:txBody>
      </p:sp>
      <p:sp>
        <p:nvSpPr>
          <p:cNvPr id="52" name="Shape 52"/>
          <p:cNvSpPr txBox="1">
            <a:spLocks noGrp="1"/>
          </p:cNvSpPr>
          <p:nvPr>
            <p:ph type="body" idx="3"/>
          </p:nvPr>
        </p:nvSpPr>
        <p:spPr>
          <a:xfrm>
            <a:off x="5959744" y="2004325"/>
            <a:ext cx="2727000" cy="2552100"/>
          </a:xfrm>
          <a:prstGeom prst="rect">
            <a:avLst/>
          </a:prstGeom>
        </p:spPr>
        <p:txBody>
          <a:bodyPr lIns="91425" tIns="91425" rIns="91425" bIns="91425" anchor="t" anchorCtr="0"/>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a:endParaRPr/>
          </a:p>
        </p:txBody>
      </p:sp>
    </p:spTree>
    <p:extLst>
      <p:ext uri="{BB962C8B-B14F-4D97-AF65-F5344CB8AC3E}">
        <p14:creationId xmlns:p14="http://schemas.microsoft.com/office/powerpoint/2010/main" val="898175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1">
        <a:schemeClr val="bg2"/>
      </p:bgRef>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34450" y="575500"/>
            <a:ext cx="2046300" cy="3981000"/>
          </a:xfrm>
          <a:prstGeom prst="rect">
            <a:avLst/>
          </a:prstGeom>
          <a:noFill/>
          <a:ln>
            <a:noFill/>
          </a:ln>
        </p:spPr>
        <p:txBody>
          <a:bodyPr lIns="91425" tIns="91425" rIns="91425" bIns="91425" anchor="t" anchorCtr="0"/>
          <a:lstStyle>
            <a:lvl1pPr lvl="0">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3090625" y="575500"/>
            <a:ext cx="5596200" cy="3981000"/>
          </a:xfrm>
          <a:prstGeom prst="rect">
            <a:avLst/>
          </a:prstGeom>
          <a:noFill/>
          <a:ln>
            <a:noFill/>
          </a:ln>
        </p:spPr>
        <p:txBody>
          <a:bodyPr lIns="91425" tIns="91425" rIns="91425" bIns="91425" anchor="t" anchorCtr="0"/>
          <a:lstStyle>
            <a:lvl1pPr lvl="0">
              <a:lnSpc>
                <a:spcPct val="115000"/>
              </a:lnSpc>
              <a:spcBef>
                <a:spcPts val="600"/>
              </a:spcBef>
              <a:buClr>
                <a:srgbClr val="CCCCCC"/>
              </a:buClr>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rgbClr val="CCCCCC"/>
                </a:solidFill>
                <a:latin typeface="Nunito Sans"/>
                <a:ea typeface="Nunito Sans"/>
                <a:cs typeface="Nunito Sans"/>
                <a:sym typeface="Nunito Sans"/>
              </a:rPr>
              <a:t>‹nº›</a:t>
            </a:fld>
            <a:endParaRPr lang="en" sz="1000">
              <a:solidFill>
                <a:srgbClr val="CCCCCC"/>
              </a:solidFill>
              <a:latin typeface="Nunito Sans"/>
              <a:ea typeface="Nunito Sans"/>
              <a:cs typeface="Nunito Sans"/>
              <a:sym typeface="Nunito Sans"/>
            </a:endParaRPr>
          </a:p>
        </p:txBody>
      </p:sp>
    </p:spTree>
  </p:cSld>
  <p:clrMap bg1="dk1" tx1="lt1" bg2="dk2" tx2="lt2" accent1="accent1" accent2="accent2" accent3="accent3" accent4="accent4" accent5="accent5" accent6="accent6" hlink="hlink" folHlink="folHlink"/>
  <p:sldLayoutIdLst>
    <p:sldLayoutId id="2147483651" r:id="rId1"/>
    <p:sldLayoutId id="2147483667" r:id="rId2"/>
    <p:sldLayoutId id="2147483657" r:id="rId3"/>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8ECF27-DE81-4097-956F-BB4F3A7DCDF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6DE657-879D-42DE-A645-13E499293A7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57AFAE0B-ADF7-4BAA-AC16-83BD26BCA97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pt-PT"/>
          </a:p>
        </p:txBody>
      </p:sp>
      <p:sp>
        <p:nvSpPr>
          <p:cNvPr id="5" name="Footer Placeholder 4">
            <a:extLst>
              <a:ext uri="{FF2B5EF4-FFF2-40B4-BE49-F238E27FC236}">
                <a16:creationId xmlns:a16="http://schemas.microsoft.com/office/drawing/2014/main" id="{A91D9477-FCD6-42FF-A218-73DDF510CE8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990B1464-5A8A-4DAE-A58A-763A24A10CB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46C8A9D-1A5B-4F7B-81BE-822A291448BB}" type="slidenum">
              <a:rPr lang="pt-PT" smtClean="0"/>
              <a:t>‹nº›</a:t>
            </a:fld>
            <a:endParaRPr lang="pt-PT"/>
          </a:p>
        </p:txBody>
      </p:sp>
    </p:spTree>
    <p:extLst>
      <p:ext uri="{BB962C8B-B14F-4D97-AF65-F5344CB8AC3E}">
        <p14:creationId xmlns:p14="http://schemas.microsoft.com/office/powerpoint/2010/main" val="1461039836"/>
      </p:ext>
    </p:extLst>
  </p:cSld>
  <p:clrMap bg1="dk1" tx1="lt1" bg2="dk2" tx2="lt2" accent1="accent1" accent2="accent2" accent3="accent3" accent4="accent4" accent5="accent5" accent6="accent6" hlink="hlink" folHlink="folHlink"/>
  <p:sldLayoutIdLst>
    <p:sldLayoutId id="2147483671" r:id="rId1"/>
    <p:sldLayoutId id="2147483649" r:id="rId2"/>
    <p:sldLayoutId id="214748366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oleObject" Target="../embeddings/oleObject1.bin"/><Relationship Id="rId4" Type="http://schemas.openxmlformats.org/officeDocument/2006/relationships/image" Target="../media/image137.png"/></Relationships>
</file>

<file path=ppt/slides/_rels/slide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41.png"/><Relationship Id="rId7" Type="http://schemas.openxmlformats.org/officeDocument/2006/relationships/image" Target="../media/image25.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42.png"/><Relationship Id="rId4" Type="http://schemas.openxmlformats.org/officeDocument/2006/relationships/image" Target="../media/image2.jpg"/><Relationship Id="rId9" Type="http://schemas.openxmlformats.org/officeDocument/2006/relationships/image" Target="../media/image26.wmf"/></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7.wmf"/><Relationship Id="rId5" Type="http://schemas.openxmlformats.org/officeDocument/2006/relationships/oleObject" Target="../embeddings/oleObject4.bin"/><Relationship Id="rId4" Type="http://schemas.openxmlformats.org/officeDocument/2006/relationships/image" Target="../media/image144.png"/></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jpg"/><Relationship Id="rId7" Type="http://schemas.openxmlformats.org/officeDocument/2006/relationships/oleObject" Target="../embeddings/oleObject6.bin"/><Relationship Id="rId12" Type="http://schemas.openxmlformats.org/officeDocument/2006/relationships/image" Target="../media/image33.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51.png"/><Relationship Id="rId11" Type="http://schemas.openxmlformats.org/officeDocument/2006/relationships/oleObject" Target="../embeddings/oleObject8.bin"/><Relationship Id="rId5" Type="http://schemas.openxmlformats.org/officeDocument/2006/relationships/image" Target="../media/image30.wmf"/><Relationship Id="rId10" Type="http://schemas.openxmlformats.org/officeDocument/2006/relationships/image" Target="../media/image32.w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fld id="{646C8A9D-1A5B-4F7B-81BE-822A291448BB}" type="slidenum">
              <a:rPr lang="pt-PT" smtClean="0"/>
              <a:t>1</a:t>
            </a:fld>
            <a:endParaRPr lang="pt-PT"/>
          </a:p>
        </p:txBody>
      </p:sp>
    </p:spTree>
    <p:extLst>
      <p:ext uri="{BB962C8B-B14F-4D97-AF65-F5344CB8AC3E}">
        <p14:creationId xmlns:p14="http://schemas.microsoft.com/office/powerpoint/2010/main" val="1922645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6A6D9EB1-23EB-424F-BEE1-86ABC227B6EE}"/>
              </a:ext>
            </a:extLst>
          </p:cNvPr>
          <p:cNvPicPr>
            <a:picLocks noChangeAspect="1"/>
          </p:cNvPicPr>
          <p:nvPr/>
        </p:nvPicPr>
        <p:blipFill>
          <a:blip r:embed="rId3"/>
          <a:stretch>
            <a:fillRect/>
          </a:stretch>
        </p:blipFill>
        <p:spPr>
          <a:xfrm>
            <a:off x="1092060" y="741563"/>
            <a:ext cx="6804212" cy="2850268"/>
          </a:xfrm>
          <a:prstGeom prst="rect">
            <a:avLst/>
          </a:prstGeom>
        </p:spPr>
      </p:pic>
      <p:pic>
        <p:nvPicPr>
          <p:cNvPr id="8" name="Picture 7">
            <a:extLst>
              <a:ext uri="{FF2B5EF4-FFF2-40B4-BE49-F238E27FC236}">
                <a16:creationId xmlns:a16="http://schemas.microsoft.com/office/drawing/2014/main" id="{74E40015-50BB-486B-B6BD-2C4B966ED068}"/>
              </a:ext>
            </a:extLst>
          </p:cNvPr>
          <p:cNvPicPr>
            <a:picLocks noChangeAspect="1"/>
          </p:cNvPicPr>
          <p:nvPr/>
        </p:nvPicPr>
        <p:blipFill>
          <a:blip r:embed="rId4"/>
          <a:stretch>
            <a:fillRect/>
          </a:stretch>
        </p:blipFill>
        <p:spPr>
          <a:xfrm>
            <a:off x="2288848" y="4041335"/>
            <a:ext cx="5607424" cy="735816"/>
          </a:xfrm>
          <a:prstGeom prst="rect">
            <a:avLst/>
          </a:prstGeom>
        </p:spPr>
      </p:pic>
      <p:sp>
        <p:nvSpPr>
          <p:cNvPr id="9" name="TextBox 8">
            <a:extLst>
              <a:ext uri="{FF2B5EF4-FFF2-40B4-BE49-F238E27FC236}">
                <a16:creationId xmlns:a16="http://schemas.microsoft.com/office/drawing/2014/main" id="{7904F391-3C4C-4759-A055-CC91D4CA420B}"/>
              </a:ext>
            </a:extLst>
          </p:cNvPr>
          <p:cNvSpPr txBox="1"/>
          <p:nvPr/>
        </p:nvSpPr>
        <p:spPr>
          <a:xfrm>
            <a:off x="975523" y="279690"/>
            <a:ext cx="2126518" cy="400110"/>
          </a:xfrm>
          <a:prstGeom prst="rect">
            <a:avLst/>
          </a:prstGeom>
          <a:noFill/>
        </p:spPr>
        <p:txBody>
          <a:bodyPr wrap="square" rtlCol="0">
            <a:spAutoFit/>
          </a:bodyPr>
          <a:lstStyle/>
          <a:p>
            <a:r>
              <a:rPr lang="en-US" sz="2000" b="1" dirty="0"/>
              <a:t>Exercises</a:t>
            </a:r>
            <a:r>
              <a:rPr lang="en-US" dirty="0"/>
              <a:t> </a:t>
            </a:r>
          </a:p>
        </p:txBody>
      </p:sp>
      <p:sp>
        <p:nvSpPr>
          <p:cNvPr id="11" name="TextBox 10">
            <a:extLst>
              <a:ext uri="{FF2B5EF4-FFF2-40B4-BE49-F238E27FC236}">
                <a16:creationId xmlns:a16="http://schemas.microsoft.com/office/drawing/2014/main" id="{65E0A9D8-1199-4F2E-B7BA-C0C852ADF022}"/>
              </a:ext>
            </a:extLst>
          </p:cNvPr>
          <p:cNvSpPr txBox="1"/>
          <p:nvPr/>
        </p:nvSpPr>
        <p:spPr>
          <a:xfrm>
            <a:off x="1674194" y="3525657"/>
            <a:ext cx="6116219" cy="523220"/>
          </a:xfrm>
          <a:prstGeom prst="rect">
            <a:avLst/>
          </a:prstGeom>
          <a:noFill/>
        </p:spPr>
        <p:txBody>
          <a:bodyPr wrap="square" rtlCol="0">
            <a:spAutoFit/>
          </a:bodyPr>
          <a:lstStyle/>
          <a:p>
            <a:r>
              <a:rPr lang="en-US" dirty="0"/>
              <a:t>Plot the function using linear scale and log scale and tell what is the best way to understand the what is happening with the data   </a:t>
            </a:r>
          </a:p>
        </p:txBody>
      </p:sp>
    </p:spTree>
    <p:extLst>
      <p:ext uri="{BB962C8B-B14F-4D97-AF65-F5344CB8AC3E}">
        <p14:creationId xmlns:p14="http://schemas.microsoft.com/office/powerpoint/2010/main" val="3258998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11</a:t>
            </a:fld>
            <a:endParaRPr lang="en"/>
          </a:p>
        </p:txBody>
      </p:sp>
      <p:cxnSp>
        <p:nvCxnSpPr>
          <p:cNvPr id="9" name="Straight Arrow Connector 8">
            <a:extLst>
              <a:ext uri="{FF2B5EF4-FFF2-40B4-BE49-F238E27FC236}">
                <a16:creationId xmlns:a16="http://schemas.microsoft.com/office/drawing/2014/main" id="{ACE256AB-AD00-426D-B1BC-6A7B6B002550}"/>
              </a:ext>
            </a:extLst>
          </p:cNvPr>
          <p:cNvCxnSpPr/>
          <p:nvPr/>
        </p:nvCxnSpPr>
        <p:spPr>
          <a:xfrm flipV="1">
            <a:off x="1885819" y="1833484"/>
            <a:ext cx="0" cy="24454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B31D287-AC41-48D9-ABD6-7E4909599338}"/>
              </a:ext>
            </a:extLst>
          </p:cNvPr>
          <p:cNvCxnSpPr/>
          <p:nvPr/>
        </p:nvCxnSpPr>
        <p:spPr>
          <a:xfrm>
            <a:off x="1360526" y="3811990"/>
            <a:ext cx="42519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D9882D-9FA0-4AC8-9F4A-7169A15477C0}"/>
              </a:ext>
            </a:extLst>
          </p:cNvPr>
          <p:cNvCxnSpPr/>
          <p:nvPr/>
        </p:nvCxnSpPr>
        <p:spPr>
          <a:xfrm flipV="1">
            <a:off x="1885819" y="2043231"/>
            <a:ext cx="3115503" cy="1690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555789-476D-4892-98CB-CBE377B1E60D}"/>
              </a:ext>
            </a:extLst>
          </p:cNvPr>
          <p:cNvCxnSpPr>
            <a:cxnSpLocks/>
          </p:cNvCxnSpPr>
          <p:nvPr/>
        </p:nvCxnSpPr>
        <p:spPr>
          <a:xfrm>
            <a:off x="3617342" y="2789737"/>
            <a:ext cx="593388"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5BBED5E-D253-4F4E-AD4C-03B56C5FCC0A}"/>
              </a:ext>
            </a:extLst>
          </p:cNvPr>
          <p:cNvCxnSpPr>
            <a:cxnSpLocks/>
          </p:cNvCxnSpPr>
          <p:nvPr/>
        </p:nvCxnSpPr>
        <p:spPr>
          <a:xfrm flipV="1">
            <a:off x="4210730" y="2478034"/>
            <a:ext cx="0" cy="3117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B23464-B4B8-4DB5-9CCB-915ED1F5790D}"/>
              </a:ext>
            </a:extLst>
          </p:cNvPr>
          <p:cNvCxnSpPr/>
          <p:nvPr/>
        </p:nvCxnSpPr>
        <p:spPr>
          <a:xfrm>
            <a:off x="3560700" y="3025271"/>
            <a:ext cx="66148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42A9ED0-1B29-45A5-8AC1-2B0DE6C662BD}"/>
              </a:ext>
            </a:extLst>
          </p:cNvPr>
          <p:cNvCxnSpPr>
            <a:cxnSpLocks/>
          </p:cNvCxnSpPr>
          <p:nvPr/>
        </p:nvCxnSpPr>
        <p:spPr>
          <a:xfrm>
            <a:off x="4402041" y="2400300"/>
            <a:ext cx="0" cy="3894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161BF2-0BDC-4AE9-92E3-003FB079B429}"/>
              </a:ext>
            </a:extLst>
          </p:cNvPr>
          <p:cNvSpPr txBox="1"/>
          <p:nvPr/>
        </p:nvSpPr>
        <p:spPr>
          <a:xfrm>
            <a:off x="4475955" y="2445543"/>
            <a:ext cx="362567" cy="307777"/>
          </a:xfrm>
          <a:prstGeom prst="rect">
            <a:avLst/>
          </a:prstGeom>
          <a:noFill/>
        </p:spPr>
        <p:txBody>
          <a:bodyPr wrap="square" rtlCol="0">
            <a:spAutoFit/>
          </a:bodyPr>
          <a:lstStyle/>
          <a:p>
            <a:r>
              <a:rPr lang="en-US" dirty="0"/>
              <a:t>n</a:t>
            </a:r>
          </a:p>
        </p:txBody>
      </p:sp>
      <p:sp>
        <p:nvSpPr>
          <p:cNvPr id="36" name="TextBox 35">
            <a:extLst>
              <a:ext uri="{FF2B5EF4-FFF2-40B4-BE49-F238E27FC236}">
                <a16:creationId xmlns:a16="http://schemas.microsoft.com/office/drawing/2014/main" id="{B0B1295C-0D5D-4997-86A2-3D4FFA2A51DF}"/>
              </a:ext>
            </a:extLst>
          </p:cNvPr>
          <p:cNvSpPr txBox="1"/>
          <p:nvPr/>
        </p:nvSpPr>
        <p:spPr>
          <a:xfrm>
            <a:off x="1591564" y="3557420"/>
            <a:ext cx="466915" cy="307777"/>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EF88B6D-468C-4614-9AAD-30A20C8F0C9D}"/>
                  </a:ext>
                </a:extLst>
              </p:cNvPr>
              <p:cNvSpPr txBox="1"/>
              <p:nvPr/>
            </p:nvSpPr>
            <p:spPr>
              <a:xfrm>
                <a:off x="929712" y="962970"/>
                <a:ext cx="235137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𝑛</m:t>
                          </m:r>
                        </m:sup>
                      </m:sSup>
                    </m:oMath>
                  </m:oMathPara>
                </a14:m>
                <a:endParaRPr lang="en-US" dirty="0"/>
              </a:p>
            </p:txBody>
          </p:sp>
        </mc:Choice>
        <mc:Fallback xmlns="">
          <p:sp>
            <p:nvSpPr>
              <p:cNvPr id="37" name="TextBox 36">
                <a:extLst>
                  <a:ext uri="{FF2B5EF4-FFF2-40B4-BE49-F238E27FC236}">
                    <a16:creationId xmlns:a16="http://schemas.microsoft.com/office/drawing/2014/main" id="{8EF88B6D-468C-4614-9AAD-30A20C8F0C9D}"/>
                  </a:ext>
                </a:extLst>
              </p:cNvPr>
              <p:cNvSpPr txBox="1">
                <a:spLocks noRot="1" noChangeAspect="1" noMove="1" noResize="1" noEditPoints="1" noAdjustHandles="1" noChangeArrowheads="1" noChangeShapeType="1" noTextEdit="1"/>
              </p:cNvSpPr>
              <p:nvPr/>
            </p:nvSpPr>
            <p:spPr>
              <a:xfrm>
                <a:off x="929712" y="962970"/>
                <a:ext cx="2351371" cy="307777"/>
              </a:xfrm>
              <a:prstGeom prst="rect">
                <a:avLst/>
              </a:prstGeom>
              <a:blipFill>
                <a:blip r:embed="rId3"/>
                <a:stretch>
                  <a:fillRect b="-4000"/>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AD0AF9DB-A751-4D65-845D-9DC205BB44DB}"/>
              </a:ext>
            </a:extLst>
          </p:cNvPr>
          <p:cNvSpPr/>
          <p:nvPr/>
        </p:nvSpPr>
        <p:spPr>
          <a:xfrm>
            <a:off x="1862958" y="3711309"/>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693248E-2AAF-4B9F-A18E-81A58A175BC1}"/>
              </a:ext>
            </a:extLst>
          </p:cNvPr>
          <p:cNvSpPr txBox="1"/>
          <p:nvPr/>
        </p:nvSpPr>
        <p:spPr>
          <a:xfrm>
            <a:off x="3784539" y="2753320"/>
            <a:ext cx="213802" cy="307777"/>
          </a:xfrm>
          <a:prstGeom prst="rect">
            <a:avLst/>
          </a:prstGeom>
          <a:noFill/>
          <a:ln>
            <a:noFill/>
          </a:ln>
        </p:spPr>
        <p:txBody>
          <a:bodyPr wrap="square" rtlCol="0">
            <a:spAutoFit/>
          </a:bodyPr>
          <a:lstStyle/>
          <a:p>
            <a:r>
              <a:rPr lang="en-US" dirty="0"/>
              <a:t>1</a:t>
            </a:r>
          </a:p>
        </p:txBody>
      </p:sp>
      <p:sp>
        <p:nvSpPr>
          <p:cNvPr id="47" name="TextBox 46">
            <a:extLst>
              <a:ext uri="{FF2B5EF4-FFF2-40B4-BE49-F238E27FC236}">
                <a16:creationId xmlns:a16="http://schemas.microsoft.com/office/drawing/2014/main" id="{49DF86B3-7EDB-4CD5-91D2-8112CA9F96A5}"/>
              </a:ext>
            </a:extLst>
          </p:cNvPr>
          <p:cNvSpPr txBox="1"/>
          <p:nvPr/>
        </p:nvSpPr>
        <p:spPr>
          <a:xfrm>
            <a:off x="5228453" y="3811990"/>
            <a:ext cx="748766" cy="307777"/>
          </a:xfrm>
          <a:prstGeom prst="rect">
            <a:avLst/>
          </a:prstGeom>
          <a:noFill/>
        </p:spPr>
        <p:txBody>
          <a:bodyPr wrap="square" rtlCol="0">
            <a:spAutoFit/>
          </a:bodyPr>
          <a:lstStyle/>
          <a:p>
            <a:r>
              <a:rPr lang="en-US" dirty="0"/>
              <a:t>Log(x)</a:t>
            </a:r>
          </a:p>
        </p:txBody>
      </p:sp>
      <p:sp>
        <p:nvSpPr>
          <p:cNvPr id="48" name="TextBox 47">
            <a:extLst>
              <a:ext uri="{FF2B5EF4-FFF2-40B4-BE49-F238E27FC236}">
                <a16:creationId xmlns:a16="http://schemas.microsoft.com/office/drawing/2014/main" id="{BAF52688-592E-4414-A3B3-0631D06C6657}"/>
              </a:ext>
            </a:extLst>
          </p:cNvPr>
          <p:cNvSpPr txBox="1"/>
          <p:nvPr/>
        </p:nvSpPr>
        <p:spPr>
          <a:xfrm>
            <a:off x="1125623" y="1754969"/>
            <a:ext cx="748766" cy="307777"/>
          </a:xfrm>
          <a:prstGeom prst="rect">
            <a:avLst/>
          </a:prstGeom>
          <a:noFill/>
        </p:spPr>
        <p:txBody>
          <a:bodyPr wrap="square" rtlCol="0">
            <a:spAutoFit/>
          </a:bodyPr>
          <a:lstStyle/>
          <a:p>
            <a:r>
              <a:rPr lang="en-US" dirty="0"/>
              <a:t>Log(y)</a:t>
            </a:r>
          </a:p>
        </p:txBody>
      </p:sp>
      <p:sp>
        <p:nvSpPr>
          <p:cNvPr id="2" name="TextBox 1">
            <a:extLst>
              <a:ext uri="{FF2B5EF4-FFF2-40B4-BE49-F238E27FC236}">
                <a16:creationId xmlns:a16="http://schemas.microsoft.com/office/drawing/2014/main" id="{AA01F4A8-C388-4E5F-8727-075F192294FB}"/>
              </a:ext>
            </a:extLst>
          </p:cNvPr>
          <p:cNvSpPr txBox="1"/>
          <p:nvPr/>
        </p:nvSpPr>
        <p:spPr>
          <a:xfrm>
            <a:off x="4126564" y="1341477"/>
            <a:ext cx="2623855" cy="523220"/>
          </a:xfrm>
          <a:prstGeom prst="rect">
            <a:avLst/>
          </a:prstGeom>
          <a:noFill/>
        </p:spPr>
        <p:txBody>
          <a:bodyPr wrap="square" rtlCol="0">
            <a:spAutoFit/>
          </a:bodyPr>
          <a:lstStyle/>
          <a:p>
            <a:r>
              <a:rPr lang="en-US" dirty="0"/>
              <a:t>We change y to loglog scale so we could find A and n easily </a:t>
            </a:r>
          </a:p>
        </p:txBody>
      </p:sp>
      <p:sp>
        <p:nvSpPr>
          <p:cNvPr id="3" name="TextBox 2">
            <a:extLst>
              <a:ext uri="{FF2B5EF4-FFF2-40B4-BE49-F238E27FC236}">
                <a16:creationId xmlns:a16="http://schemas.microsoft.com/office/drawing/2014/main" id="{BB3887AD-24C1-45D1-8766-D769CB6E9333}"/>
              </a:ext>
            </a:extLst>
          </p:cNvPr>
          <p:cNvSpPr txBox="1"/>
          <p:nvPr/>
        </p:nvSpPr>
        <p:spPr>
          <a:xfrm>
            <a:off x="1674160" y="719418"/>
            <a:ext cx="3213846" cy="307777"/>
          </a:xfrm>
          <a:prstGeom prst="rect">
            <a:avLst/>
          </a:prstGeom>
          <a:noFill/>
        </p:spPr>
        <p:txBody>
          <a:bodyPr wrap="square" rtlCol="0">
            <a:spAutoFit/>
          </a:bodyPr>
          <a:lstStyle/>
          <a:p>
            <a:r>
              <a:rPr lang="en-US" dirty="0"/>
              <a:t>How to find the A and n in the function </a:t>
            </a:r>
          </a:p>
        </p:txBody>
      </p:sp>
    </p:spTree>
    <p:extLst>
      <p:ext uri="{BB962C8B-B14F-4D97-AF65-F5344CB8AC3E}">
        <p14:creationId xmlns:p14="http://schemas.microsoft.com/office/powerpoint/2010/main" val="1486905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12</a:t>
            </a:fld>
            <a:endParaRPr lang="en"/>
          </a:p>
        </p:txBody>
      </p:sp>
      <p:pic>
        <p:nvPicPr>
          <p:cNvPr id="2" name="Picture 1">
            <a:extLst>
              <a:ext uri="{FF2B5EF4-FFF2-40B4-BE49-F238E27FC236}">
                <a16:creationId xmlns:a16="http://schemas.microsoft.com/office/drawing/2014/main" id="{F2B0AF98-2B40-4974-AEA6-43825E9E7D2A}"/>
              </a:ext>
            </a:extLst>
          </p:cNvPr>
          <p:cNvPicPr>
            <a:picLocks noChangeAspect="1"/>
          </p:cNvPicPr>
          <p:nvPr/>
        </p:nvPicPr>
        <p:blipFill>
          <a:blip r:embed="rId3"/>
          <a:stretch>
            <a:fillRect/>
          </a:stretch>
        </p:blipFill>
        <p:spPr>
          <a:xfrm>
            <a:off x="1468554" y="941667"/>
            <a:ext cx="5753100" cy="1104900"/>
          </a:xfrm>
          <a:prstGeom prst="rect">
            <a:avLst/>
          </a:prstGeom>
        </p:spPr>
      </p:pic>
      <p:sp>
        <p:nvSpPr>
          <p:cNvPr id="3" name="TextBox 2">
            <a:extLst>
              <a:ext uri="{FF2B5EF4-FFF2-40B4-BE49-F238E27FC236}">
                <a16:creationId xmlns:a16="http://schemas.microsoft.com/office/drawing/2014/main" id="{34C41452-4C30-487F-A023-6FEACC1E4956}"/>
              </a:ext>
            </a:extLst>
          </p:cNvPr>
          <p:cNvSpPr txBox="1"/>
          <p:nvPr/>
        </p:nvSpPr>
        <p:spPr>
          <a:xfrm>
            <a:off x="1024111" y="730600"/>
            <a:ext cx="2380129" cy="307777"/>
          </a:xfrm>
          <a:prstGeom prst="rect">
            <a:avLst/>
          </a:prstGeom>
          <a:noFill/>
        </p:spPr>
        <p:txBody>
          <a:bodyPr wrap="square" rtlCol="0">
            <a:spAutoFit/>
          </a:bodyPr>
          <a:lstStyle/>
          <a:p>
            <a:r>
              <a:rPr lang="en-US" dirty="0"/>
              <a:t>Consider the data </a:t>
            </a:r>
          </a:p>
        </p:txBody>
      </p:sp>
      <p:sp>
        <p:nvSpPr>
          <p:cNvPr id="7" name="Rectangle 6">
            <a:extLst>
              <a:ext uri="{FF2B5EF4-FFF2-40B4-BE49-F238E27FC236}">
                <a16:creationId xmlns:a16="http://schemas.microsoft.com/office/drawing/2014/main" id="{D42BDD5E-3679-40C9-91D0-1C133D5C7050}"/>
              </a:ext>
            </a:extLst>
          </p:cNvPr>
          <p:cNvSpPr/>
          <p:nvPr/>
        </p:nvSpPr>
        <p:spPr>
          <a:xfrm>
            <a:off x="5139825" y="2337543"/>
            <a:ext cx="3416958" cy="2031325"/>
          </a:xfrm>
          <a:prstGeom prst="rect">
            <a:avLst/>
          </a:prstGeom>
        </p:spPr>
        <p:txBody>
          <a:bodyPr wrap="square">
            <a:spAutoFit/>
          </a:bodyPr>
          <a:lstStyle/>
          <a:p>
            <a:r>
              <a:rPr lang="en-US" dirty="0"/>
              <a:t>import </a:t>
            </a:r>
            <a:r>
              <a:rPr lang="en-US" dirty="0" err="1"/>
              <a:t>matplotlib.pyplot</a:t>
            </a:r>
            <a:r>
              <a:rPr lang="en-US" dirty="0"/>
              <a:t> as </a:t>
            </a:r>
            <a:r>
              <a:rPr lang="en-US" dirty="0" err="1"/>
              <a:t>plt</a:t>
            </a:r>
            <a:endParaRPr lang="en-US" dirty="0"/>
          </a:p>
          <a:p>
            <a:r>
              <a:rPr lang="en-US" dirty="0"/>
              <a:t>import </a:t>
            </a:r>
            <a:r>
              <a:rPr lang="en-US" dirty="0" err="1"/>
              <a:t>numpy</a:t>
            </a:r>
            <a:r>
              <a:rPr lang="en-US" dirty="0"/>
              <a:t> as np</a:t>
            </a:r>
          </a:p>
          <a:p>
            <a:r>
              <a:rPr lang="en-US" dirty="0"/>
              <a:t>x = [2, 30, 70, 100, 150]</a:t>
            </a:r>
          </a:p>
          <a:p>
            <a:r>
              <a:rPr lang="en-US" dirty="0"/>
              <a:t>y = [4.24, 16.4, 25.1, 30.0, 36.7]</a:t>
            </a:r>
          </a:p>
          <a:p>
            <a:endParaRPr lang="en-US" dirty="0"/>
          </a:p>
          <a:p>
            <a:r>
              <a:rPr lang="en-US" dirty="0" err="1"/>
              <a:t>logx</a:t>
            </a:r>
            <a:r>
              <a:rPr lang="en-US" dirty="0"/>
              <a:t> = np.log10(x)</a:t>
            </a:r>
          </a:p>
          <a:p>
            <a:r>
              <a:rPr lang="en-US" dirty="0"/>
              <a:t>logy = np.log10(y)</a:t>
            </a:r>
          </a:p>
          <a:p>
            <a:r>
              <a:rPr lang="en-US" dirty="0"/>
              <a:t>print(np.poly1d(</a:t>
            </a:r>
            <a:r>
              <a:rPr lang="en-US" dirty="0" err="1"/>
              <a:t>np.polyfit</a:t>
            </a:r>
            <a:r>
              <a:rPr lang="en-US" dirty="0"/>
              <a:t>(</a:t>
            </a:r>
            <a:r>
              <a:rPr lang="en-US" dirty="0" err="1"/>
              <a:t>logx</a:t>
            </a:r>
            <a:r>
              <a:rPr lang="en-US" dirty="0"/>
              <a:t>, logy, 1)))</a:t>
            </a:r>
          </a:p>
          <a:p>
            <a:r>
              <a:rPr lang="en-US" dirty="0" err="1"/>
              <a:t>plt.plot</a:t>
            </a:r>
            <a:r>
              <a:rPr lang="en-US" dirty="0"/>
              <a:t>(</a:t>
            </a:r>
            <a:r>
              <a:rPr lang="en-US" dirty="0" err="1"/>
              <a:t>logx,logy</a:t>
            </a:r>
            <a:r>
              <a:rPr lang="en-US" dirty="0"/>
              <a:t>, 'o')</a:t>
            </a:r>
          </a:p>
        </p:txBody>
      </p:sp>
      <p:pic>
        <p:nvPicPr>
          <p:cNvPr id="10" name="Picture 9">
            <a:extLst>
              <a:ext uri="{FF2B5EF4-FFF2-40B4-BE49-F238E27FC236}">
                <a16:creationId xmlns:a16="http://schemas.microsoft.com/office/drawing/2014/main" id="{A9BB6562-F099-4601-823E-4B1006E3720E}"/>
              </a:ext>
            </a:extLst>
          </p:cNvPr>
          <p:cNvPicPr>
            <a:picLocks noChangeAspect="1"/>
          </p:cNvPicPr>
          <p:nvPr/>
        </p:nvPicPr>
        <p:blipFill>
          <a:blip r:embed="rId4"/>
          <a:stretch>
            <a:fillRect/>
          </a:stretch>
        </p:blipFill>
        <p:spPr>
          <a:xfrm>
            <a:off x="403247" y="2445750"/>
            <a:ext cx="4504571" cy="726110"/>
          </a:xfrm>
          <a:prstGeom prst="rect">
            <a:avLst/>
          </a:prstGeom>
        </p:spPr>
      </p:pic>
      <p:pic>
        <p:nvPicPr>
          <p:cNvPr id="15" name="Picture 14">
            <a:extLst>
              <a:ext uri="{FF2B5EF4-FFF2-40B4-BE49-F238E27FC236}">
                <a16:creationId xmlns:a16="http://schemas.microsoft.com/office/drawing/2014/main" id="{5B9277C4-C5ED-419C-91C1-308C3A91780D}"/>
              </a:ext>
            </a:extLst>
          </p:cNvPr>
          <p:cNvPicPr>
            <a:picLocks noChangeAspect="1"/>
          </p:cNvPicPr>
          <p:nvPr/>
        </p:nvPicPr>
        <p:blipFill>
          <a:blip r:embed="rId5"/>
          <a:stretch>
            <a:fillRect/>
          </a:stretch>
        </p:blipFill>
        <p:spPr>
          <a:xfrm>
            <a:off x="1551959" y="3353205"/>
            <a:ext cx="2314575" cy="400050"/>
          </a:xfrm>
          <a:prstGeom prst="rect">
            <a:avLst/>
          </a:prstGeom>
        </p:spPr>
      </p:pic>
      <p:pic>
        <p:nvPicPr>
          <p:cNvPr id="17" name="Picture 16">
            <a:extLst>
              <a:ext uri="{FF2B5EF4-FFF2-40B4-BE49-F238E27FC236}">
                <a16:creationId xmlns:a16="http://schemas.microsoft.com/office/drawing/2014/main" id="{7CAAA8B6-07B1-4433-AF76-BA98A18E1E9B}"/>
              </a:ext>
            </a:extLst>
          </p:cNvPr>
          <p:cNvPicPr>
            <a:picLocks noChangeAspect="1"/>
          </p:cNvPicPr>
          <p:nvPr/>
        </p:nvPicPr>
        <p:blipFill>
          <a:blip r:embed="rId6"/>
          <a:stretch>
            <a:fillRect/>
          </a:stretch>
        </p:blipFill>
        <p:spPr>
          <a:xfrm>
            <a:off x="1551959" y="3878053"/>
            <a:ext cx="2390775" cy="419100"/>
          </a:xfrm>
          <a:prstGeom prst="rect">
            <a:avLst/>
          </a:prstGeom>
        </p:spPr>
      </p:pic>
      <p:pic>
        <p:nvPicPr>
          <p:cNvPr id="19" name="Picture 18">
            <a:extLst>
              <a:ext uri="{FF2B5EF4-FFF2-40B4-BE49-F238E27FC236}">
                <a16:creationId xmlns:a16="http://schemas.microsoft.com/office/drawing/2014/main" id="{E828AC7F-14FB-4B89-9C69-0FA0076F1279}"/>
              </a:ext>
            </a:extLst>
          </p:cNvPr>
          <p:cNvPicPr>
            <a:picLocks noChangeAspect="1"/>
          </p:cNvPicPr>
          <p:nvPr/>
        </p:nvPicPr>
        <p:blipFill>
          <a:blip r:embed="rId7"/>
          <a:stretch>
            <a:fillRect/>
          </a:stretch>
        </p:blipFill>
        <p:spPr>
          <a:xfrm>
            <a:off x="2942835" y="4368868"/>
            <a:ext cx="1438275" cy="590550"/>
          </a:xfrm>
          <a:prstGeom prst="rect">
            <a:avLst/>
          </a:prstGeom>
        </p:spPr>
      </p:pic>
    </p:spTree>
    <p:extLst>
      <p:ext uri="{BB962C8B-B14F-4D97-AF65-F5344CB8AC3E}">
        <p14:creationId xmlns:p14="http://schemas.microsoft.com/office/powerpoint/2010/main" val="2058069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id="{A801318B-9B42-41EA-B0C0-7658E00CF6D6}"/>
              </a:ext>
            </a:extLst>
          </p:cNvPr>
          <p:cNvPicPr>
            <a:picLocks noChangeAspect="1"/>
          </p:cNvPicPr>
          <p:nvPr/>
        </p:nvPicPr>
        <p:blipFill>
          <a:blip r:embed="rId3"/>
          <a:stretch>
            <a:fillRect/>
          </a:stretch>
        </p:blipFill>
        <p:spPr>
          <a:xfrm>
            <a:off x="910743" y="1285450"/>
            <a:ext cx="7608027" cy="2034437"/>
          </a:xfrm>
          <a:prstGeom prst="rect">
            <a:avLst/>
          </a:prstGeom>
        </p:spPr>
      </p:pic>
      <p:sp>
        <p:nvSpPr>
          <p:cNvPr id="7" name="TextBox 6">
            <a:extLst>
              <a:ext uri="{FF2B5EF4-FFF2-40B4-BE49-F238E27FC236}">
                <a16:creationId xmlns:a16="http://schemas.microsoft.com/office/drawing/2014/main" id="{D3132674-0B64-4E32-BA14-48E66C6F8AE8}"/>
              </a:ext>
            </a:extLst>
          </p:cNvPr>
          <p:cNvSpPr txBox="1"/>
          <p:nvPr/>
        </p:nvSpPr>
        <p:spPr>
          <a:xfrm>
            <a:off x="1152605" y="555314"/>
            <a:ext cx="2866145" cy="307777"/>
          </a:xfrm>
          <a:prstGeom prst="rect">
            <a:avLst/>
          </a:prstGeom>
          <a:noFill/>
        </p:spPr>
        <p:txBody>
          <a:bodyPr wrap="square" rtlCol="0">
            <a:spAutoFit/>
          </a:bodyPr>
          <a:lstStyle>
            <a:defPPr marR="0" lvl="0" algn="l" rtl="0">
              <a:lnSpc>
                <a:spcPct val="100000"/>
              </a:lnSpc>
              <a:spcBef>
                <a:spcPts val="0"/>
              </a:spcBef>
              <a:spcAft>
                <a:spcPts val="0"/>
              </a:spcAft>
            </a:defPPr>
            <a:lvl1pPr>
              <a:defRPr sz="2000" b="1"/>
            </a:lvl1pPr>
          </a:lstStyle>
          <a:p>
            <a:r>
              <a:rPr lang="en-US" dirty="0"/>
              <a:t>Exercises</a:t>
            </a:r>
          </a:p>
        </p:txBody>
      </p:sp>
      <p:pic>
        <p:nvPicPr>
          <p:cNvPr id="8" name="Picture 7">
            <a:extLst>
              <a:ext uri="{FF2B5EF4-FFF2-40B4-BE49-F238E27FC236}">
                <a16:creationId xmlns:a16="http://schemas.microsoft.com/office/drawing/2014/main" id="{297E0B4F-CAC4-42F8-B527-FE7D2763C931}"/>
              </a:ext>
            </a:extLst>
          </p:cNvPr>
          <p:cNvPicPr>
            <a:picLocks noChangeAspect="1"/>
          </p:cNvPicPr>
          <p:nvPr/>
        </p:nvPicPr>
        <p:blipFill>
          <a:blip r:embed="rId4"/>
          <a:stretch>
            <a:fillRect/>
          </a:stretch>
        </p:blipFill>
        <p:spPr>
          <a:xfrm>
            <a:off x="6542700" y="3486530"/>
            <a:ext cx="1095375" cy="466725"/>
          </a:xfrm>
          <a:prstGeom prst="rect">
            <a:avLst/>
          </a:prstGeom>
        </p:spPr>
      </p:pic>
    </p:spTree>
    <p:extLst>
      <p:ext uri="{BB962C8B-B14F-4D97-AF65-F5344CB8AC3E}">
        <p14:creationId xmlns:p14="http://schemas.microsoft.com/office/powerpoint/2010/main" val="299558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D7D66B-A297-4C60-8CA2-E6A0E57D356F}"/>
              </a:ext>
            </a:extLst>
          </p:cNvPr>
          <p:cNvSpPr txBox="1"/>
          <p:nvPr/>
        </p:nvSpPr>
        <p:spPr>
          <a:xfrm>
            <a:off x="1925273" y="1478560"/>
            <a:ext cx="5285064" cy="248209"/>
          </a:xfrm>
          <a:prstGeom prst="rect">
            <a:avLst/>
          </a:prstGeom>
          <a:noFill/>
        </p:spPr>
        <p:txBody>
          <a:bodyPr wrap="square" rtlCol="0">
            <a:spAutoFit/>
          </a:bodyPr>
          <a:lst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a:t>&lt;WELCOME &gt;</a:t>
            </a:r>
            <a:endParaRPr lang="pt-PT" sz="1013" dirty="0"/>
          </a:p>
        </p:txBody>
      </p:sp>
      <p:pic>
        <p:nvPicPr>
          <p:cNvPr id="8" name="Picture 7" descr="Text&#10;&#10;Description automatically generated">
            <a:extLst>
              <a:ext uri="{FF2B5EF4-FFF2-40B4-BE49-F238E27FC236}">
                <a16:creationId xmlns:a16="http://schemas.microsoft.com/office/drawing/2014/main" id="{AE2D6D27-E7D6-49F4-B153-E7E2D7B6C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3999" cy="5143500"/>
          </a:xfrm>
          <a:prstGeom prst="rect">
            <a:avLst/>
          </a:prstGeom>
          <a:solidFill>
            <a:schemeClr val="tx1">
              <a:alpha val="80000"/>
            </a:schemeClr>
          </a:solidFill>
        </p:spPr>
      </p:pic>
      <p:sp>
        <p:nvSpPr>
          <p:cNvPr id="9" name="Rectangle 8">
            <a:extLst>
              <a:ext uri="{FF2B5EF4-FFF2-40B4-BE49-F238E27FC236}">
                <a16:creationId xmlns:a16="http://schemas.microsoft.com/office/drawing/2014/main" id="{4195872F-5D0E-4567-A5D4-F5407B27E1B5}"/>
              </a:ext>
            </a:extLst>
          </p:cNvPr>
          <p:cNvSpPr/>
          <p:nvPr/>
        </p:nvSpPr>
        <p:spPr>
          <a:xfrm>
            <a:off x="0" y="0"/>
            <a:ext cx="9144000" cy="5143500"/>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pt-PT" sz="1013" dirty="0"/>
          </a:p>
        </p:txBody>
      </p:sp>
      <p:sp>
        <p:nvSpPr>
          <p:cNvPr id="19" name="TextBox 18">
            <a:extLst>
              <a:ext uri="{FF2B5EF4-FFF2-40B4-BE49-F238E27FC236}">
                <a16:creationId xmlns:a16="http://schemas.microsoft.com/office/drawing/2014/main" id="{18489B28-3782-4A9F-A989-5DD2138508B4}"/>
              </a:ext>
            </a:extLst>
          </p:cNvPr>
          <p:cNvSpPr txBox="1"/>
          <p:nvPr/>
        </p:nvSpPr>
        <p:spPr>
          <a:xfrm>
            <a:off x="1662545" y="2237043"/>
            <a:ext cx="6248400" cy="669414"/>
          </a:xfrm>
          <a:prstGeom prst="rect">
            <a:avLst/>
          </a:prstGeom>
          <a:noFill/>
        </p:spPr>
        <p:txBody>
          <a:bodyPr wrap="square" rtlCol="0">
            <a:spAutoFit/>
          </a:bodyPr>
          <a:lst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750" dirty="0">
                <a:solidFill>
                  <a:srgbClr val="FFFF00"/>
                </a:solidFill>
                <a:latin typeface="Courier Std" panose="02070409020205020404" pitchFamily="49" charset="0"/>
              </a:rPr>
              <a:t>&lt;Statistics&gt; </a:t>
            </a:r>
            <a:endParaRPr lang="pt-PT" sz="3750" dirty="0">
              <a:solidFill>
                <a:srgbClr val="FFFF00"/>
              </a:solidFill>
              <a:latin typeface="Courier Std" panose="02070409020205020404" pitchFamily="49" charset="0"/>
            </a:endParaRPr>
          </a:p>
        </p:txBody>
      </p:sp>
    </p:spTree>
    <p:extLst>
      <p:ext uri="{BB962C8B-B14F-4D97-AF65-F5344CB8AC3E}">
        <p14:creationId xmlns:p14="http://schemas.microsoft.com/office/powerpoint/2010/main" val="23232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2" name="TextBox 1">
            <a:extLst>
              <a:ext uri="{FF2B5EF4-FFF2-40B4-BE49-F238E27FC236}">
                <a16:creationId xmlns:a16="http://schemas.microsoft.com/office/drawing/2014/main" id="{E386004C-6E1A-43B8-95DC-88929575B3B9}"/>
              </a:ext>
            </a:extLst>
          </p:cNvPr>
          <p:cNvSpPr txBox="1"/>
          <p:nvPr/>
        </p:nvSpPr>
        <p:spPr>
          <a:xfrm>
            <a:off x="1253001" y="87085"/>
            <a:ext cx="5755341" cy="338554"/>
          </a:xfrm>
          <a:prstGeom prst="rect">
            <a:avLst/>
          </a:prstGeom>
          <a:noFill/>
        </p:spPr>
        <p:txBody>
          <a:bodyPr wrap="square" rtlCol="0">
            <a:spAutoFit/>
          </a:bodyPr>
          <a:lstStyle/>
          <a:p>
            <a:r>
              <a:rPr lang="en-US" sz="1600" b="1" dirty="0"/>
              <a:t>Statistics</a:t>
            </a:r>
            <a:r>
              <a:rPr lang="en-US" dirty="0"/>
              <a:t>  </a:t>
            </a:r>
          </a:p>
        </p:txBody>
      </p:sp>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15</a:t>
            </a:fld>
            <a:endParaRPr lang="en"/>
          </a:p>
        </p:txBody>
      </p:sp>
      <mc:AlternateContent xmlns:mc="http://schemas.openxmlformats.org/markup-compatibility/2006" xmlns:a14="http://schemas.microsoft.com/office/drawing/2010/main">
        <mc:Choice Requires="a14">
          <p:sp>
            <p:nvSpPr>
              <p:cNvPr id="15" name="Text Box 6"/>
              <p:cNvSpPr txBox="1">
                <a:spLocks noChangeArrowheads="1"/>
              </p:cNvSpPr>
              <p:nvPr/>
            </p:nvSpPr>
            <p:spPr bwMode="auto">
              <a:xfrm>
                <a:off x="403247" y="458059"/>
                <a:ext cx="8674078" cy="29833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1" hangingPunct="1"/>
                <a:r>
                  <a:rPr lang="">
                    <a:latin typeface="Arial" charset="0"/>
                  </a:rPr>
                  <a:t>Consider</a:t>
                </a:r>
                <a:r>
                  <a:rPr lang="en-US" b="0" dirty="0">
                    <a:latin typeface="Arial" charset="0"/>
                  </a:rPr>
                  <a:t> the following two sets of data:</a:t>
                </a:r>
                <a:endParaRPr lang="" b="0">
                  <a:latin typeface="Arial" charset="0"/>
                </a:endParaRPr>
              </a:p>
              <a:p>
                <a:pPr algn="just" eaLnBrk="1" hangingPunct="1"/>
                <a:endParaRPr lang="en-US" b="0" dirty="0">
                  <a:latin typeface="Arial" charset="0"/>
                </a:endParaRPr>
              </a:p>
              <a:p>
                <a:pPr lvl="1" algn="just" eaLnBrk="1" hangingPunct="1"/>
                <a:r>
                  <a:rPr lang="en-US" b="0" dirty="0">
                    <a:latin typeface="Arial" charset="0"/>
                  </a:rPr>
                  <a:t>A: </a:t>
                </a:r>
                <a:r>
                  <a:rPr lang="" b="0">
                    <a:latin typeface="Arial" charset="0"/>
                  </a:rPr>
                  <a:t>10</a:t>
                </a:r>
                <a:r>
                  <a:rPr lang="en-US" b="0" dirty="0">
                    <a:latin typeface="Arial" charset="0"/>
                  </a:rPr>
                  <a:t>, </a:t>
                </a:r>
                <a:r>
                  <a:rPr lang="" b="0">
                    <a:latin typeface="Arial" charset="0"/>
                  </a:rPr>
                  <a:t>3</a:t>
                </a:r>
                <a:r>
                  <a:rPr lang="en-US" b="0" dirty="0">
                    <a:latin typeface="Arial" charset="0"/>
                  </a:rPr>
                  <a:t>0, </a:t>
                </a:r>
                <a:r>
                  <a:rPr lang="" b="0">
                    <a:latin typeface="Arial" charset="0"/>
                  </a:rPr>
                  <a:t>5</a:t>
                </a:r>
                <a:r>
                  <a:rPr lang="en-US" b="0" dirty="0">
                    <a:latin typeface="Arial" charset="0"/>
                  </a:rPr>
                  <a:t>0</a:t>
                </a:r>
              </a:p>
              <a:p>
                <a:pPr lvl="1" algn="just" eaLnBrk="1" hangingPunct="1"/>
                <a:r>
                  <a:rPr lang="en-US" b="0" dirty="0">
                    <a:latin typeface="Arial" charset="0"/>
                  </a:rPr>
                  <a:t>B: </a:t>
                </a:r>
                <a:r>
                  <a:rPr lang="" b="0">
                    <a:latin typeface="Arial" charset="0"/>
                  </a:rPr>
                  <a:t>2</a:t>
                </a:r>
                <a:r>
                  <a:rPr lang="en-US" b="0" dirty="0">
                    <a:latin typeface="Arial" charset="0"/>
                  </a:rPr>
                  <a:t>0, </a:t>
                </a:r>
                <a:r>
                  <a:rPr lang="" b="0">
                    <a:latin typeface="Arial" charset="0"/>
                  </a:rPr>
                  <a:t>3</a:t>
                </a:r>
                <a:r>
                  <a:rPr lang="en-US" b="0" dirty="0">
                    <a:latin typeface="Arial" charset="0"/>
                  </a:rPr>
                  <a:t>0, </a:t>
                </a:r>
                <a:r>
                  <a:rPr lang="" b="0">
                    <a:latin typeface="Arial" charset="0"/>
                  </a:rPr>
                  <a:t>4</a:t>
                </a:r>
                <a:r>
                  <a:rPr lang="en-US" b="0" dirty="0">
                    <a:latin typeface="Arial" charset="0"/>
                  </a:rPr>
                  <a:t>0</a:t>
                </a:r>
                <a:endParaRPr lang="" b="0">
                  <a:latin typeface="Arial" charset="0"/>
                </a:endParaRPr>
              </a:p>
              <a:p>
                <a:pPr lvl="1" algn="just" eaLnBrk="1" hangingPunct="1"/>
                <a:endParaRPr lang="en-US" b="0" dirty="0">
                  <a:latin typeface="Arial" charset="0"/>
                </a:endParaRPr>
              </a:p>
              <a:p>
                <a:pPr algn="just" eaLnBrk="1" hangingPunct="1"/>
                <a:r>
                  <a:rPr lang="en-US" b="0" dirty="0">
                    <a:latin typeface="Arial" charset="0"/>
                  </a:rPr>
                  <a:t>The mean of both two data sets is </a:t>
                </a:r>
                <a:r>
                  <a:rPr lang="" b="0">
                    <a:latin typeface="Arial" charset="0"/>
                  </a:rPr>
                  <a:t>3</a:t>
                </a:r>
                <a:r>
                  <a:rPr lang="en-US" b="0" dirty="0">
                    <a:latin typeface="Arial" charset="0"/>
                  </a:rPr>
                  <a:t>0. But, the distance of the observations from the mean in data set A is larger than in the data set B. Thus, the mean of data set B is a better representation of the data set than is the case for set A.</a:t>
                </a:r>
                <a:endParaRPr lang="" b="0">
                  <a:latin typeface="Arial" charset="0"/>
                </a:endParaRPr>
              </a:p>
              <a:p>
                <a:pPr algn="just" eaLnBrk="1" hangingPunct="1"/>
                <a:endParaRPr lang="" b="0">
                  <a:latin typeface="Arial" charset="0"/>
                </a:endParaRPr>
              </a:p>
              <a:p>
                <a:pPr algn="just"/>
                <a:r>
                  <a:rPr lang="en-US" dirty="0"/>
                  <a:t>Commonly used methods</a:t>
                </a:r>
                <a:r>
                  <a:rPr lang=""/>
                  <a:t> to interpreted data</a:t>
                </a:r>
                <a:r>
                  <a:rPr lang="en-US" dirty="0"/>
                  <a:t> are </a:t>
                </a:r>
                <a:r>
                  <a:rPr lang="en-US" b="1" dirty="0"/>
                  <a:t>mean</a:t>
                </a:r>
                <a:r>
                  <a:rPr lang="en-US" dirty="0"/>
                  <a:t>, </a:t>
                </a:r>
                <a:r>
                  <a:rPr lang="en-US" b="1" dirty="0"/>
                  <a:t>median</a:t>
                </a:r>
                <a:r>
                  <a:rPr lang="en-US" dirty="0"/>
                  <a:t>, </a:t>
                </a:r>
                <a:r>
                  <a:rPr lang="en-US" b="1" dirty="0"/>
                  <a:t>mode</a:t>
                </a:r>
                <a:r>
                  <a:rPr lang="en-US" dirty="0"/>
                  <a:t>, </a:t>
                </a:r>
                <a:r>
                  <a:rPr lang="en-US" b="1" dirty="0"/>
                  <a:t>geometric mean</a:t>
                </a:r>
                <a:r>
                  <a:rPr lang=""/>
                  <a:t>,</a:t>
                </a:r>
                <a:r>
                  <a:rPr lang="en-US" b="1" dirty="0"/>
                  <a:t> </a:t>
                </a:r>
                <a:r>
                  <a:rPr lang="en-US" dirty="0"/>
                  <a:t>etc.</a:t>
                </a:r>
                <a:endParaRPr lang=""/>
              </a:p>
              <a:p>
                <a:pPr algn="just"/>
                <a:endParaRPr lang="en-US" dirty="0"/>
              </a:p>
              <a:p>
                <a:pPr algn="just"/>
                <a:r>
                  <a:rPr lang="en-US" b="1" dirty="0"/>
                  <a:t>Mean: </a:t>
                </a:r>
                <a:r>
                  <a:rPr lang="en-US" dirty="0"/>
                  <a:t>Summing up all the observation and dividing by number of observations. Mean of 20, 30, 40 is </a:t>
                </a:r>
                <a14:m>
                  <m:oMath xmlns:m="http://schemas.openxmlformats.org/officeDocument/2006/math">
                    <m:f>
                      <m:fPr>
                        <m:ctrlPr>
                          <a:rPr lang="en-US" i="1" smtClean="0">
                            <a:latin typeface="Cambria Math" panose="02040503050406030204" pitchFamily="18" charset="0"/>
                          </a:rPr>
                        </m:ctrlPr>
                      </m:fPr>
                      <m:num>
                        <m:r>
                          <a:rPr lang="" b="0" i="1" smtClean="0">
                            <a:latin typeface="Cambria Math"/>
                          </a:rPr>
                          <m:t>20+30+40</m:t>
                        </m:r>
                      </m:num>
                      <m:den>
                        <m:r>
                          <a:rPr lang="" b="0" i="1" smtClean="0">
                            <a:latin typeface="Cambria Math"/>
                          </a:rPr>
                          <m:t>3</m:t>
                        </m:r>
                      </m:den>
                    </m:f>
                    <m:r>
                      <a:rPr lang="" b="0" i="1" smtClean="0">
                        <a:latin typeface="Cambria Math"/>
                      </a:rPr>
                      <m:t>=30</m:t>
                    </m:r>
                  </m:oMath>
                </a14:m>
                <a:r>
                  <a:rPr lang="" b="0" dirty="0">
                    <a:latin typeface="Arial" charset="0"/>
                  </a:rPr>
                  <a:t>.</a:t>
                </a:r>
                <a:endParaRPr lang="en-US" b="0" dirty="0">
                  <a:latin typeface="Arial" charset="0"/>
                </a:endParaRPr>
              </a:p>
            </p:txBody>
          </p:sp>
        </mc:Choice>
        <mc:Fallback xmlns="">
          <p:sp>
            <p:nvSpPr>
              <p:cNvPr id="15" name="Text Box 6"/>
              <p:cNvSpPr txBox="1">
                <a:spLocks noRot="1" noChangeAspect="1" noMove="1" noResize="1" noEditPoints="1" noAdjustHandles="1" noChangeArrowheads="1" noChangeShapeType="1" noTextEdit="1"/>
              </p:cNvSpPr>
              <p:nvPr/>
            </p:nvSpPr>
            <p:spPr bwMode="auto">
              <a:xfrm>
                <a:off x="403247" y="458059"/>
                <a:ext cx="8674078" cy="2983381"/>
              </a:xfrm>
              <a:prstGeom prst="rect">
                <a:avLst/>
              </a:prstGeom>
              <a:blipFill>
                <a:blip r:embed="rId4"/>
                <a:stretch>
                  <a:fillRect l="-211" t="-408" r="-2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21" name="Object 6"/>
          <p:cNvGraphicFramePr>
            <a:graphicFrameLocks noChangeAspect="1"/>
          </p:cNvGraphicFramePr>
          <p:nvPr/>
        </p:nvGraphicFramePr>
        <p:xfrm>
          <a:off x="3624274" y="3576450"/>
          <a:ext cx="2232025" cy="925512"/>
        </p:xfrm>
        <a:graphic>
          <a:graphicData uri="http://schemas.openxmlformats.org/presentationml/2006/ole">
            <mc:AlternateContent xmlns:mc="http://schemas.openxmlformats.org/markup-compatibility/2006">
              <mc:Choice xmlns:v="urn:schemas-microsoft-com:vml" Requires="v">
                <p:oleObj spid="_x0000_s1038" name="Equação" r:id="rId5" imgW="1434960" imgH="609480" progId="Equation.3">
                  <p:embed/>
                </p:oleObj>
              </mc:Choice>
              <mc:Fallback>
                <p:oleObj name="Equação" r:id="rId5" imgW="1434960" imgH="609480" progId="Equation.3">
                  <p:embed/>
                  <p:pic>
                    <p:nvPicPr>
                      <p:cNvPr id="21" name="Object 6"/>
                      <p:cNvPicPr>
                        <a:picLocks noChangeAspect="1" noChangeArrowheads="1"/>
                      </p:cNvPicPr>
                      <p:nvPr/>
                    </p:nvPicPr>
                    <p:blipFill>
                      <a:blip r:embed="rId6"/>
                      <a:srcRect/>
                      <a:stretch>
                        <a:fillRect/>
                      </a:stretch>
                    </p:blipFill>
                    <p:spPr bwMode="auto">
                      <a:xfrm>
                        <a:off x="3624274" y="3576450"/>
                        <a:ext cx="2232025" cy="9255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88479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2" name="TextBox 1">
            <a:extLst>
              <a:ext uri="{FF2B5EF4-FFF2-40B4-BE49-F238E27FC236}">
                <a16:creationId xmlns:a16="http://schemas.microsoft.com/office/drawing/2014/main" id="{E386004C-6E1A-43B8-95DC-88929575B3B9}"/>
              </a:ext>
            </a:extLst>
          </p:cNvPr>
          <p:cNvSpPr txBox="1"/>
          <p:nvPr/>
        </p:nvSpPr>
        <p:spPr>
          <a:xfrm>
            <a:off x="1253001" y="87085"/>
            <a:ext cx="5755341" cy="338554"/>
          </a:xfrm>
          <a:prstGeom prst="rect">
            <a:avLst/>
          </a:prstGeom>
          <a:noFill/>
        </p:spPr>
        <p:txBody>
          <a:bodyPr wrap="square" rtlCol="0">
            <a:spAutoFit/>
          </a:bodyPr>
          <a:lstStyle/>
          <a:p>
            <a:r>
              <a:rPr lang="en-US" sz="1600" b="1" dirty="0"/>
              <a:t>Statistics</a:t>
            </a:r>
            <a:r>
              <a:rPr lang="en-US" dirty="0"/>
              <a:t>  </a:t>
            </a:r>
          </a:p>
        </p:txBody>
      </p:sp>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16</a:t>
            </a:fld>
            <a:endParaRPr lang="en"/>
          </a:p>
        </p:txBody>
      </p:sp>
      <mc:AlternateContent xmlns:mc="http://schemas.openxmlformats.org/markup-compatibility/2006" xmlns:a14="http://schemas.microsoft.com/office/drawing/2010/main">
        <mc:Choice Requires="a14">
          <p:sp>
            <p:nvSpPr>
              <p:cNvPr id="17" name="Text Box 7"/>
              <p:cNvSpPr txBox="1">
                <a:spLocks noChangeArrowheads="1"/>
              </p:cNvSpPr>
              <p:nvPr/>
            </p:nvSpPr>
            <p:spPr bwMode="auto">
              <a:xfrm>
                <a:off x="381000" y="900881"/>
                <a:ext cx="8001000" cy="261603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b="1" dirty="0"/>
                  <a:t>Median</a:t>
                </a:r>
                <a:r>
                  <a:rPr lang="en-US" dirty="0"/>
                  <a:t>:</a:t>
                </a:r>
                <a:r>
                  <a:rPr lang="en-US" b="1" dirty="0"/>
                  <a:t> </a:t>
                </a:r>
                <a:r>
                  <a:rPr lang="en-US" b="0" dirty="0"/>
                  <a:t>The middle value in an ordered sequence of observations. For example</a:t>
                </a:r>
                <a:r>
                  <a:rPr lang="" b="0"/>
                  <a:t>:</a:t>
                </a:r>
              </a:p>
              <a:p>
                <a:endParaRPr lang="" sz="1800" b="0"/>
              </a:p>
              <a:p>
                <a:r>
                  <a:rPr lang="en-US" b="0" dirty="0"/>
                  <a:t>{9, 3, 6, 7, 5}</a:t>
                </a:r>
                <a:r>
                  <a:rPr lang="" b="0"/>
                  <a:t> </a:t>
                </a:r>
                <a:r>
                  <a:rPr lang="pt-BR" b="0" dirty="0"/>
                  <a:t>→</a:t>
                </a:r>
                <a:r>
                  <a:rPr lang="en-US" b="0" dirty="0"/>
                  <a:t> {3, 5, 6, 7, 9}</a:t>
                </a:r>
                <a:r>
                  <a:rPr lang="" b="0"/>
                  <a:t> </a:t>
                </a:r>
                <a:r>
                  <a:rPr lang="pt-BR" dirty="0"/>
                  <a:t>→</a:t>
                </a:r>
                <a:r>
                  <a:rPr lang="en-US" b="0" dirty="0"/>
                  <a:t> middle value 6. </a:t>
                </a:r>
                <a:endParaRPr lang="" b="0"/>
              </a:p>
              <a:p>
                <a:r>
                  <a:rPr lang="en-US" b="0" dirty="0"/>
                  <a:t>{9, 3, 6, 7, 5, 2}</a:t>
                </a:r>
                <a:r>
                  <a:rPr lang="" b="0"/>
                  <a:t> </a:t>
                </a:r>
                <a:r>
                  <a:rPr lang="pt-BR" dirty="0"/>
                  <a:t>→</a:t>
                </a:r>
                <a:r>
                  <a:rPr lang="en-US" b="0" dirty="0"/>
                  <a:t> </a:t>
                </a:r>
                <a:r>
                  <a:rPr lang="en-US" dirty="0"/>
                  <a:t>{</a:t>
                </a:r>
                <a:r>
                  <a:rPr lang=""/>
                  <a:t>2, 3, 5, 6, 7, 9</a:t>
                </a:r>
                <a:r>
                  <a:rPr lang="en-US" dirty="0"/>
                  <a:t>}</a:t>
                </a:r>
                <a:r>
                  <a:rPr lang="" dirty="0"/>
                  <a:t> </a:t>
                </a:r>
                <a:r>
                  <a:rPr lang="pt-BR" dirty="0"/>
                  <a:t>→</a:t>
                </a:r>
                <a:r>
                  <a:rPr lang="en-US" dirty="0"/>
                  <a:t> </a:t>
                </a:r>
                <a:r>
                  <a:rPr lang="en-US" b="0" dirty="0"/>
                  <a:t>average of the two middle values from the sorted sequence,</a:t>
                </a:r>
                <a:r>
                  <a:rPr lang="" b="0"/>
                  <a:t> </a:t>
                </a:r>
                <a14:m>
                  <m:oMath xmlns:m="http://schemas.openxmlformats.org/officeDocument/2006/math">
                    <m:f>
                      <m:fPr>
                        <m:ctrlPr>
                          <a:rPr lang="pt-BR" b="0" i="1" smtClean="0">
                            <a:latin typeface="Cambria Math" panose="02040503050406030204" pitchFamily="18" charset="0"/>
                          </a:rPr>
                        </m:ctrlPr>
                      </m:fPr>
                      <m:num>
                        <m:r>
                          <a:rPr lang="" b="0" i="1" smtClean="0">
                            <a:latin typeface="Cambria Math"/>
                          </a:rPr>
                          <m:t>5+6</m:t>
                        </m:r>
                      </m:num>
                      <m:den>
                        <m:r>
                          <a:rPr lang="" b="0" i="1" smtClean="0">
                            <a:latin typeface="Cambria Math"/>
                          </a:rPr>
                          <m:t>2</m:t>
                        </m:r>
                      </m:den>
                    </m:f>
                    <m:r>
                      <a:rPr lang="" b="0" i="1" smtClean="0">
                        <a:latin typeface="Cambria Math"/>
                      </a:rPr>
                      <m:t>=5.5</m:t>
                    </m:r>
                  </m:oMath>
                </a14:m>
                <a:r>
                  <a:rPr lang="" b="0" dirty="0"/>
                  <a:t>.</a:t>
                </a:r>
              </a:p>
              <a:p>
                <a:endParaRPr lang=""/>
              </a:p>
              <a:p>
                <a:endParaRPr lang="" dirty="0"/>
              </a:p>
              <a:p>
                <a:r>
                  <a:rPr lang="en-US" b="1" dirty="0"/>
                  <a:t>Mode</a:t>
                </a:r>
                <a:r>
                  <a:rPr lang="en-US" dirty="0"/>
                  <a:t>: The value that is observed most frequently. The mode is undefined for sequences in which no observation is repeated</a:t>
                </a:r>
                <a:r>
                  <a:rPr lang=""/>
                  <a:t>. For example:</a:t>
                </a:r>
              </a:p>
              <a:p>
                <a:endParaRPr lang="en-US" dirty="0"/>
              </a:p>
              <a:p>
                <a:r>
                  <a:rPr lang="en-US" dirty="0"/>
                  <a:t>{</a:t>
                </a:r>
                <a:r>
                  <a:rPr lang=""/>
                  <a:t>1</a:t>
                </a:r>
                <a:r>
                  <a:rPr lang="en-US" dirty="0"/>
                  <a:t>, </a:t>
                </a:r>
                <a:r>
                  <a:rPr lang=""/>
                  <a:t>2</a:t>
                </a:r>
                <a:r>
                  <a:rPr lang="en-US" dirty="0"/>
                  <a:t>, </a:t>
                </a:r>
                <a:r>
                  <a:rPr lang=""/>
                  <a:t>2</a:t>
                </a:r>
                <a:r>
                  <a:rPr lang="en-US" dirty="0"/>
                  <a:t>, </a:t>
                </a:r>
                <a:r>
                  <a:rPr lang=""/>
                  <a:t>3</a:t>
                </a:r>
                <a:r>
                  <a:rPr lang="en-US" dirty="0"/>
                  <a:t>, </a:t>
                </a:r>
                <a:r>
                  <a:rPr lang=""/>
                  <a:t>4</a:t>
                </a:r>
                <a:r>
                  <a:rPr lang="en-US" dirty="0"/>
                  <a:t>, </a:t>
                </a:r>
                <a:r>
                  <a:rPr lang=""/>
                  <a:t>7, 9</a:t>
                </a:r>
                <a:r>
                  <a:rPr lang="en-US" dirty="0"/>
                  <a:t>}</a:t>
                </a:r>
                <a:r>
                  <a:rPr lang=""/>
                  <a:t> </a:t>
                </a:r>
                <a:r>
                  <a:rPr lang="pt-BR" dirty="0"/>
                  <a:t>→</a:t>
                </a:r>
                <a:r>
                  <a:rPr lang="en-US" dirty="0"/>
                  <a:t> </a:t>
                </a:r>
                <a:r>
                  <a:rPr lang=""/>
                  <a:t>mode is 2.</a:t>
                </a:r>
                <a:endParaRPr lang="en-US" b="0" dirty="0"/>
              </a:p>
            </p:txBody>
          </p:sp>
        </mc:Choice>
        <mc:Fallback xmlns="">
          <p:sp>
            <p:nvSpPr>
              <p:cNvPr id="17" name="Text Box 7"/>
              <p:cNvSpPr txBox="1">
                <a:spLocks noRot="1" noChangeAspect="1" noMove="1" noResize="1" noEditPoints="1" noAdjustHandles="1" noChangeArrowheads="1" noChangeShapeType="1" noTextEdit="1"/>
              </p:cNvSpPr>
              <p:nvPr/>
            </p:nvSpPr>
            <p:spPr bwMode="auto">
              <a:xfrm>
                <a:off x="381000" y="900881"/>
                <a:ext cx="8001000" cy="2616037"/>
              </a:xfrm>
              <a:prstGeom prst="rect">
                <a:avLst/>
              </a:prstGeom>
              <a:blipFill>
                <a:blip r:embed="rId3"/>
                <a:stretch>
                  <a:fillRect l="-229" t="-466" b="-13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9" name="Rectangle 8"/>
          <p:cNvSpPr>
            <a:spLocks noChangeArrowheads="1"/>
          </p:cNvSpPr>
          <p:nvPr/>
        </p:nvSpPr>
        <p:spPr bwMode="auto">
          <a:xfrm>
            <a:off x="381000" y="3187889"/>
            <a:ext cx="7924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00" b="0" dirty="0"/>
          </a:p>
        </p:txBody>
      </p:sp>
    </p:spTree>
    <p:extLst>
      <p:ext uri="{BB962C8B-B14F-4D97-AF65-F5344CB8AC3E}">
        <p14:creationId xmlns:p14="http://schemas.microsoft.com/office/powerpoint/2010/main" val="28585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a:t>Mean: </a:t>
                </a:r>
                <a:r>
                  <a:rPr lang="en-US" dirty="0"/>
                  <a:t>Summing up all the observation and dividing by number of observations. Mean of 20, 30, 40 is </a:t>
                </a:r>
                <a14:m>
                  <m:oMath xmlns:m="http://schemas.openxmlformats.org/officeDocument/2006/math">
                    <m:f>
                      <m:fPr>
                        <m:ctrlPr>
                          <a:rPr lang="en-US" i="1">
                            <a:latin typeface="Cambria Math" panose="02040503050406030204" pitchFamily="18" charset="0"/>
                          </a:rPr>
                        </m:ctrlPr>
                      </m:fPr>
                      <m:num>
                        <m:r>
                          <a:rPr lang="" i="1">
                            <a:latin typeface="Cambria Math"/>
                          </a:rPr>
                          <m:t>20+30+40</m:t>
                        </m:r>
                      </m:num>
                      <m:den>
                        <m:r>
                          <a:rPr lang="" i="1">
                            <a:latin typeface="Cambria Math"/>
                          </a:rPr>
                          <m:t>3</m:t>
                        </m:r>
                      </m:den>
                    </m:f>
                    <m:r>
                      <a:rPr lang="" i="1">
                        <a:latin typeface="Cambria Math"/>
                      </a:rPr>
                      <m:t>=30</m:t>
                    </m:r>
                  </m:oMath>
                </a14:m>
                <a:r>
                  <a:rPr lang="" dirty="0">
                    <a:latin typeface="Arial" charset="0"/>
                  </a:rPr>
                  <a:t>.</a:t>
                </a:r>
                <a:endParaRPr lang="en-US" dirty="0">
                  <a:latin typeface="Arial" charset="0"/>
                </a:endParaRPr>
              </a:p>
            </p:txBody>
          </p:sp>
        </mc:Choice>
        <mc:Fallback xmlns="">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blipFill>
                <a:blip r:embed="rId3"/>
                <a:stretch>
                  <a:fillRect l="-200"/>
                </a:stretch>
              </a:blipFill>
              <a:ln>
                <a:noFill/>
              </a:ln>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17</a:t>
            </a:fld>
            <a:endParaRPr lang="en"/>
          </a:p>
        </p:txBody>
      </p:sp>
      <mc:AlternateContent xmlns:mc="http://schemas.openxmlformats.org/markup-compatibility/2006" xmlns:a14="http://schemas.microsoft.com/office/drawing/2010/main">
        <mc:Choice Requires="a14">
          <p:sp>
            <p:nvSpPr>
              <p:cNvPr id="5" name="Retângulo 4"/>
              <p:cNvSpPr/>
              <p:nvPr/>
            </p:nvSpPr>
            <p:spPr>
              <a:xfrm>
                <a:off x="804862" y="1076190"/>
                <a:ext cx="8124825" cy="2458365"/>
              </a:xfrm>
              <a:prstGeom prst="rect">
                <a:avLst/>
              </a:prstGeom>
            </p:spPr>
            <p:txBody>
              <a:bodyPr wrap="square">
                <a:spAutoFit/>
              </a:bodyPr>
              <a:lstStyle/>
              <a:p>
                <a:pPr algn="just"/>
                <a:r>
                  <a:rPr lang="" b="1"/>
                  <a:t>Geometric mean</a:t>
                </a:r>
                <a:r>
                  <a:rPr lang="en-US" b="1" dirty="0"/>
                  <a:t>: </a:t>
                </a:r>
                <a:r>
                  <a:rPr lang=""/>
                  <a:t>Product of </a:t>
                </a:r>
                <a:r>
                  <a:rPr lang="en-US" dirty="0"/>
                  <a:t>all the observation and </a:t>
                </a:r>
                <a:r>
                  <a:rPr lang=""/>
                  <a:t>finding the root to the power of the number </a:t>
                </a:r>
                <a:r>
                  <a:rPr lang="en-US" dirty="0"/>
                  <a:t>of observations. </a:t>
                </a:r>
                <a:r>
                  <a:rPr lang=""/>
                  <a:t>Geometric mean </a:t>
                </a:r>
                <a:r>
                  <a:rPr lang="en-US" dirty="0"/>
                  <a:t>of 2, </a:t>
                </a:r>
                <a:r>
                  <a:rPr lang=""/>
                  <a:t>4</a:t>
                </a:r>
                <a:r>
                  <a:rPr lang="en-US" dirty="0"/>
                  <a:t>, </a:t>
                </a:r>
                <a:r>
                  <a:rPr lang=""/>
                  <a:t>8</a:t>
                </a:r>
                <a:r>
                  <a:rPr lang="en-US" dirty="0"/>
                  <a:t> is</a:t>
                </a:r>
                <a:r>
                  <a:rPr lang="" dirty="0"/>
                  <a:t> </a:t>
                </a:r>
                <a14:m>
                  <m:oMath xmlns:m="http://schemas.openxmlformats.org/officeDocument/2006/math">
                    <m:rad>
                      <m:radPr>
                        <m:ctrlPr>
                          <a:rPr lang="en-US" i="1" smtClean="0">
                            <a:latin typeface="Cambria Math" panose="02040503050406030204" pitchFamily="18" charset="0"/>
                          </a:rPr>
                        </m:ctrlPr>
                      </m:radPr>
                      <m:deg>
                        <m:r>
                          <m:rPr>
                            <m:brk m:alnAt="7"/>
                          </m:rPr>
                          <a:rPr lang="" b="0" i="1" smtClean="0">
                            <a:latin typeface="Cambria Math"/>
                          </a:rPr>
                          <m:t>3</m:t>
                        </m:r>
                      </m:deg>
                      <m:e>
                        <m:r>
                          <a:rPr lang="" b="0" i="1" smtClean="0">
                            <a:latin typeface="Cambria Math"/>
                          </a:rPr>
                          <m:t>2∗4∗8</m:t>
                        </m:r>
                      </m:e>
                    </m:rad>
                    <m:r>
                      <a:rPr lang="" b="0" i="1" smtClean="0">
                        <a:latin typeface="Cambria Math"/>
                      </a:rPr>
                      <m:t>=4</m:t>
                    </m:r>
                  </m:oMath>
                </a14:m>
                <a:endParaRPr lang="" dirty="0">
                  <a:latin typeface="Arial" charset="0"/>
                </a:endParaRPr>
              </a:p>
              <a:p>
                <a:pPr algn="just"/>
                <a:endParaRPr lang="" dirty="0">
                  <a:latin typeface="Arial" charset="0"/>
                </a:endParaRPr>
              </a:p>
              <a:p>
                <a:pPr algn="just"/>
                <a:endParaRPr lang="" dirty="0">
                  <a:latin typeface="Arial" charset="0"/>
                </a:endParaRPr>
              </a:p>
              <a:p>
                <a:pPr algn="just"/>
                <a:endParaRPr lang="" dirty="0">
                  <a:latin typeface="Arial" charset="0"/>
                </a:endParaRPr>
              </a:p>
              <a:p>
                <a:pPr algn="just"/>
                <a:endParaRPr lang="" dirty="0">
                  <a:latin typeface="Arial" charset="0"/>
                </a:endParaRPr>
              </a:p>
              <a:p>
                <a:pPr algn="just"/>
                <a:endParaRPr lang="" dirty="0">
                  <a:latin typeface="Arial" charset="0"/>
                </a:endParaRPr>
              </a:p>
              <a:p>
                <a:pPr algn="just"/>
                <a:r>
                  <a:rPr lang="" b="1"/>
                  <a:t>Harmonic</a:t>
                </a:r>
                <a:r>
                  <a:rPr lang="" b="1" dirty="0"/>
                  <a:t> mean</a:t>
                </a:r>
                <a:r>
                  <a:rPr lang="en-US" b="1" dirty="0"/>
                  <a:t>: </a:t>
                </a:r>
                <a:r>
                  <a:rPr lang=""/>
                  <a:t>Dividing the number of observations by the reciprocal of all the observation</a:t>
                </a:r>
                <a:r>
                  <a:rPr lang="en-US" dirty="0"/>
                  <a:t>. </a:t>
                </a:r>
                <a:r>
                  <a:rPr lang=""/>
                  <a:t>Harmonic </a:t>
                </a:r>
                <a:r>
                  <a:rPr lang="" dirty="0"/>
                  <a:t>mean </a:t>
                </a:r>
                <a:r>
                  <a:rPr lang="en-US" dirty="0"/>
                  <a:t>of </a:t>
                </a:r>
                <a:r>
                  <a:rPr lang=""/>
                  <a:t>1</a:t>
                </a:r>
                <a:r>
                  <a:rPr lang="en-US" dirty="0"/>
                  <a:t>, </a:t>
                </a:r>
                <a:r>
                  <a:rPr lang="" dirty="0"/>
                  <a:t>4</a:t>
                </a:r>
                <a:r>
                  <a:rPr lang="en-US" dirty="0"/>
                  <a:t>, </a:t>
                </a:r>
                <a:r>
                  <a:rPr lang=""/>
                  <a:t>4</a:t>
                </a:r>
                <a:r>
                  <a:rPr lang="en-US" dirty="0"/>
                  <a:t> is</a:t>
                </a:r>
                <a:r>
                  <a:rPr lang=""/>
                  <a:t> </a:t>
                </a:r>
                <a14:m>
                  <m:oMath xmlns:m="http://schemas.openxmlformats.org/officeDocument/2006/math">
                    <m:f>
                      <m:fPr>
                        <m:ctrlPr>
                          <a:rPr lang="pt-BR" i="1" smtClean="0">
                            <a:latin typeface="Cambria Math" panose="02040503050406030204" pitchFamily="18" charset="0"/>
                          </a:rPr>
                        </m:ctrlPr>
                      </m:fPr>
                      <m:num>
                        <m:r>
                          <a:rPr lang="" b="0" i="1" smtClean="0">
                            <a:latin typeface="Cambria Math"/>
                          </a:rPr>
                          <m:t>3</m:t>
                        </m:r>
                      </m:num>
                      <m:den>
                        <m:f>
                          <m:fPr>
                            <m:ctrlPr>
                              <a:rPr lang="pt-BR" i="1" smtClean="0">
                                <a:latin typeface="Cambria Math" panose="02040503050406030204" pitchFamily="18" charset="0"/>
                              </a:rPr>
                            </m:ctrlPr>
                          </m:fPr>
                          <m:num>
                            <m:r>
                              <a:rPr lang="" b="0" i="1" smtClean="0">
                                <a:latin typeface="Cambria Math"/>
                              </a:rPr>
                              <m:t>1</m:t>
                            </m:r>
                          </m:num>
                          <m:den>
                            <m:r>
                              <a:rPr lang="" b="0" i="1" smtClean="0">
                                <a:latin typeface="Cambria Math"/>
                              </a:rPr>
                              <m:t>1</m:t>
                            </m:r>
                          </m:den>
                        </m:f>
                        <m:r>
                          <a:rPr lang="" b="0" i="1" smtClean="0">
                            <a:latin typeface="Cambria Math"/>
                          </a:rPr>
                          <m:t>+</m:t>
                        </m:r>
                        <m:f>
                          <m:fPr>
                            <m:ctrlPr>
                              <a:rPr lang="pt-BR" i="1">
                                <a:latin typeface="Cambria Math" panose="02040503050406030204" pitchFamily="18" charset="0"/>
                              </a:rPr>
                            </m:ctrlPr>
                          </m:fPr>
                          <m:num>
                            <m:r>
                              <a:rPr lang="" b="0" i="1" smtClean="0">
                                <a:latin typeface="Cambria Math"/>
                              </a:rPr>
                              <m:t>1</m:t>
                            </m:r>
                          </m:num>
                          <m:den>
                            <m:r>
                              <a:rPr lang="" b="0" i="1" smtClean="0">
                                <a:latin typeface="Cambria Math"/>
                              </a:rPr>
                              <m:t>4</m:t>
                            </m:r>
                          </m:den>
                        </m:f>
                        <m:r>
                          <a:rPr lang="" b="0" i="1" smtClean="0">
                            <a:latin typeface="Cambria Math"/>
                          </a:rPr>
                          <m:t>+</m:t>
                        </m:r>
                        <m:f>
                          <m:fPr>
                            <m:ctrlPr>
                              <a:rPr lang="pt-BR" i="1">
                                <a:latin typeface="Cambria Math" panose="02040503050406030204" pitchFamily="18" charset="0"/>
                              </a:rPr>
                            </m:ctrlPr>
                          </m:fPr>
                          <m:num>
                            <m:r>
                              <a:rPr lang="" b="0" i="1" smtClean="0">
                                <a:latin typeface="Cambria Math"/>
                              </a:rPr>
                              <m:t>1</m:t>
                            </m:r>
                          </m:num>
                          <m:den>
                            <m:r>
                              <a:rPr lang="" b="0" i="1" smtClean="0">
                                <a:latin typeface="Cambria Math"/>
                              </a:rPr>
                              <m:t>4</m:t>
                            </m:r>
                          </m:den>
                        </m:f>
                      </m:den>
                    </m:f>
                    <m:r>
                      <a:rPr lang="" b="0" i="1" smtClean="0">
                        <a:latin typeface="Cambria Math"/>
                      </a:rPr>
                      <m:t>=</m:t>
                    </m:r>
                    <m:f>
                      <m:fPr>
                        <m:ctrlPr>
                          <a:rPr lang="pt-BR" b="0" i="1" smtClean="0">
                            <a:latin typeface="Cambria Math" panose="02040503050406030204" pitchFamily="18" charset="0"/>
                          </a:rPr>
                        </m:ctrlPr>
                      </m:fPr>
                      <m:num>
                        <m:r>
                          <a:rPr lang="" b="0" i="1" smtClean="0">
                            <a:latin typeface="Cambria Math"/>
                          </a:rPr>
                          <m:t>3</m:t>
                        </m:r>
                      </m:num>
                      <m:den>
                        <m:r>
                          <a:rPr lang="" b="0" i="1" smtClean="0">
                            <a:latin typeface="Cambria Math"/>
                          </a:rPr>
                          <m:t>1.5</m:t>
                        </m:r>
                      </m:den>
                    </m:f>
                    <m:r>
                      <a:rPr lang="" b="0" i="1" smtClean="0">
                        <a:latin typeface="Cambria Math"/>
                      </a:rPr>
                      <m:t>=2</m:t>
                    </m:r>
                  </m:oMath>
                </a14:m>
                <a:r>
                  <a:rPr lang="" dirty="0">
                    <a:latin typeface="Arial" charset="0"/>
                  </a:rPr>
                  <a:t>.</a:t>
                </a:r>
              </a:p>
              <a:p>
                <a:pPr algn="just"/>
                <a:endParaRPr lang="en-US" dirty="0">
                  <a:latin typeface="Arial" charset="0"/>
                </a:endParaRPr>
              </a:p>
            </p:txBody>
          </p:sp>
        </mc:Choice>
        <mc:Fallback xmlns="">
          <p:sp>
            <p:nvSpPr>
              <p:cNvPr id="5" name="Retângulo 4"/>
              <p:cNvSpPr>
                <a:spLocks noRot="1" noChangeAspect="1" noMove="1" noResize="1" noEditPoints="1" noAdjustHandles="1" noChangeArrowheads="1" noChangeShapeType="1" noTextEdit="1"/>
              </p:cNvSpPr>
              <p:nvPr/>
            </p:nvSpPr>
            <p:spPr>
              <a:xfrm>
                <a:off x="804862" y="1076190"/>
                <a:ext cx="8124825" cy="2458365"/>
              </a:xfrm>
              <a:prstGeom prst="rect">
                <a:avLst/>
              </a:prstGeom>
              <a:blipFill>
                <a:blip r:embed="rId5"/>
                <a:stretch>
                  <a:fillRect l="-225" t="-496" r="-225"/>
                </a:stretch>
              </a:blipFill>
            </p:spPr>
            <p:txBody>
              <a:bodyPr/>
              <a:lstStyle/>
              <a:p>
                <a:r>
                  <a:rPr lang="en-US">
                    <a:noFill/>
                  </a:rPr>
                  <a:t> </a:t>
                </a:r>
              </a:p>
            </p:txBody>
          </p:sp>
        </mc:Fallback>
      </mc:AlternateContent>
      <p:sp>
        <p:nvSpPr>
          <p:cNvPr id="17" name="TextBox 1">
            <a:extLst>
              <a:ext uri="{FF2B5EF4-FFF2-40B4-BE49-F238E27FC236}">
                <a16:creationId xmlns:a16="http://schemas.microsoft.com/office/drawing/2014/main" id="{E386004C-6E1A-43B8-95DC-88929575B3B9}"/>
              </a:ext>
            </a:extLst>
          </p:cNvPr>
          <p:cNvSpPr txBox="1"/>
          <p:nvPr/>
        </p:nvSpPr>
        <p:spPr>
          <a:xfrm>
            <a:off x="1253001" y="87085"/>
            <a:ext cx="5755341" cy="338554"/>
          </a:xfrm>
          <a:prstGeom prst="rect">
            <a:avLst/>
          </a:prstGeom>
          <a:noFill/>
        </p:spPr>
        <p:txBody>
          <a:bodyPr wrap="square" rtlCol="0">
            <a:spAutoFit/>
          </a:bodyPr>
          <a:lstStyle/>
          <a:p>
            <a:r>
              <a:rPr lang="en-US" sz="1600" b="1" dirty="0"/>
              <a:t>Statistics</a:t>
            </a:r>
            <a:r>
              <a:rPr lang="en-US" dirty="0"/>
              <a:t>  </a:t>
            </a:r>
          </a:p>
        </p:txBody>
      </p:sp>
      <p:graphicFrame>
        <p:nvGraphicFramePr>
          <p:cNvPr id="6" name="Objeto 5"/>
          <p:cNvGraphicFramePr>
            <a:graphicFrameLocks noChangeAspect="1"/>
          </p:cNvGraphicFramePr>
          <p:nvPr/>
        </p:nvGraphicFramePr>
        <p:xfrm>
          <a:off x="3514725" y="1531921"/>
          <a:ext cx="2114550" cy="828675"/>
        </p:xfrm>
        <a:graphic>
          <a:graphicData uri="http://schemas.openxmlformats.org/presentationml/2006/ole">
            <mc:AlternateContent xmlns:mc="http://schemas.openxmlformats.org/markup-compatibility/2006">
              <mc:Choice xmlns:v="urn:schemas-microsoft-com:vml" Requires="v">
                <p:oleObj spid="_x0000_s2073" name="Equação" r:id="rId6" imgW="1358640" imgH="545760" progId="Equation.3">
                  <p:embed/>
                </p:oleObj>
              </mc:Choice>
              <mc:Fallback>
                <p:oleObj name="Equação" r:id="rId6" imgW="1358640" imgH="545760" progId="Equation.3">
                  <p:embed/>
                  <p:pic>
                    <p:nvPicPr>
                      <p:cNvPr id="6" name="Objeto 5"/>
                      <p:cNvPicPr>
                        <a:picLocks noChangeAspect="1" noChangeArrowheads="1"/>
                      </p:cNvPicPr>
                      <p:nvPr/>
                    </p:nvPicPr>
                    <p:blipFill>
                      <a:blip r:embed="rId7"/>
                      <a:srcRect/>
                      <a:stretch>
                        <a:fillRect/>
                      </a:stretch>
                    </p:blipFill>
                    <p:spPr bwMode="auto">
                      <a:xfrm>
                        <a:off x="3514725" y="1531921"/>
                        <a:ext cx="21145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to 6"/>
          <p:cNvGraphicFramePr>
            <a:graphicFrameLocks noChangeAspect="1"/>
          </p:cNvGraphicFramePr>
          <p:nvPr/>
        </p:nvGraphicFramePr>
        <p:xfrm>
          <a:off x="3297238" y="3308350"/>
          <a:ext cx="2549525" cy="944563"/>
        </p:xfrm>
        <a:graphic>
          <a:graphicData uri="http://schemas.openxmlformats.org/presentationml/2006/ole">
            <mc:AlternateContent xmlns:mc="http://schemas.openxmlformats.org/markup-compatibility/2006">
              <mc:Choice xmlns:v="urn:schemas-microsoft-com:vml" Requires="v">
                <p:oleObj spid="_x0000_s2074" name="Equação" r:id="rId8" imgW="1638000" imgH="622080" progId="Equation.3">
                  <p:embed/>
                </p:oleObj>
              </mc:Choice>
              <mc:Fallback>
                <p:oleObj name="Equação" r:id="rId8" imgW="1638000" imgH="622080" progId="Equation.3">
                  <p:embed/>
                  <p:pic>
                    <p:nvPicPr>
                      <p:cNvPr id="7" name="Objeto 6"/>
                      <p:cNvPicPr>
                        <a:picLocks noChangeAspect="1" noChangeArrowheads="1"/>
                      </p:cNvPicPr>
                      <p:nvPr/>
                    </p:nvPicPr>
                    <p:blipFill>
                      <a:blip r:embed="rId9"/>
                      <a:srcRect/>
                      <a:stretch>
                        <a:fillRect/>
                      </a:stretch>
                    </p:blipFill>
                    <p:spPr bwMode="auto">
                      <a:xfrm>
                        <a:off x="3297238" y="3308350"/>
                        <a:ext cx="254952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76127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18</a:t>
            </a:fld>
            <a:endParaRPr lang="en"/>
          </a:p>
        </p:txBody>
      </p:sp>
      <p:sp>
        <p:nvSpPr>
          <p:cNvPr id="15" name="TextBox 1">
            <a:extLst>
              <a:ext uri="{FF2B5EF4-FFF2-40B4-BE49-F238E27FC236}">
                <a16:creationId xmlns:a16="http://schemas.microsoft.com/office/drawing/2014/main" id="{E386004C-6E1A-43B8-95DC-88929575B3B9}"/>
              </a:ext>
            </a:extLst>
          </p:cNvPr>
          <p:cNvSpPr txBox="1"/>
          <p:nvPr/>
        </p:nvSpPr>
        <p:spPr>
          <a:xfrm>
            <a:off x="1253001" y="87085"/>
            <a:ext cx="5755341" cy="338554"/>
          </a:xfrm>
          <a:prstGeom prst="rect">
            <a:avLst/>
          </a:prstGeom>
          <a:noFill/>
        </p:spPr>
        <p:txBody>
          <a:bodyPr wrap="square" rtlCol="0">
            <a:spAutoFit/>
          </a:bodyPr>
          <a:lstStyle/>
          <a:p>
            <a:r>
              <a:rPr lang="en-US" sz="1600" b="1" dirty="0"/>
              <a:t>Statistics</a:t>
            </a:r>
            <a:r>
              <a:rPr lang="en-US" dirty="0"/>
              <a:t>  </a:t>
            </a:r>
          </a:p>
        </p:txBody>
      </p:sp>
      <mc:AlternateContent xmlns:mc="http://schemas.openxmlformats.org/markup-compatibility/2006" xmlns:a14="http://schemas.microsoft.com/office/drawing/2010/main">
        <mc:Choice Requires="a14">
          <p:sp>
            <p:nvSpPr>
              <p:cNvPr id="19" name="Text Box 21"/>
              <p:cNvSpPr txBox="1">
                <a:spLocks noChangeArrowheads="1"/>
              </p:cNvSpPr>
              <p:nvPr/>
            </p:nvSpPr>
            <p:spPr bwMode="auto">
              <a:xfrm>
                <a:off x="609600" y="793070"/>
                <a:ext cx="8382000" cy="382803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spcBef>
                    <a:spcPct val="50000"/>
                  </a:spcBef>
                </a:pPr>
                <a:r>
                  <a:rPr lang="en-US" dirty="0"/>
                  <a:t>Variability (or dispersion) </a:t>
                </a:r>
                <a:r>
                  <a:rPr lang="en-US" b="0" dirty="0"/>
                  <a:t>measures </a:t>
                </a:r>
                <a:r>
                  <a:rPr lang="en-US" dirty="0"/>
                  <a:t>how much a data is spread around a central value</a:t>
                </a:r>
                <a:r>
                  <a:rPr lang="en-US" b="0" dirty="0"/>
                  <a:t>. </a:t>
                </a:r>
                <a:endParaRPr lang="" b="0"/>
              </a:p>
              <a:p>
                <a:pPr algn="just">
                  <a:spcBef>
                    <a:spcPct val="50000"/>
                  </a:spcBef>
                </a:pPr>
                <a:r>
                  <a:rPr lang="en-US" dirty="0"/>
                  <a:t>Commonly used methods:</a:t>
                </a:r>
                <a:r>
                  <a:rPr lang=""/>
                  <a:t> </a:t>
                </a:r>
                <a:r>
                  <a:rPr lang="en-US" i="1" dirty="0"/>
                  <a:t>variance</a:t>
                </a:r>
                <a:r>
                  <a:rPr lang="en-US" dirty="0"/>
                  <a:t>, </a:t>
                </a:r>
                <a:r>
                  <a:rPr lang="en-US" i="1" dirty="0"/>
                  <a:t>standard deviation</a:t>
                </a:r>
                <a:r>
                  <a:rPr lang="en-US" dirty="0"/>
                  <a:t>, </a:t>
                </a:r>
                <a:r>
                  <a:rPr lang="en-US" i="1" dirty="0"/>
                  <a:t>interquartile range</a:t>
                </a:r>
                <a:r>
                  <a:rPr lang=""/>
                  <a:t>, </a:t>
                </a:r>
                <a:r>
                  <a:rPr lang="en-US" i="1" dirty="0"/>
                  <a:t>etc</a:t>
                </a:r>
                <a:r>
                  <a:rPr lang="en-US" dirty="0"/>
                  <a:t>.</a:t>
                </a:r>
                <a:endParaRPr lang=""/>
              </a:p>
              <a:p>
                <a:pPr algn="just">
                  <a:spcBef>
                    <a:spcPct val="50000"/>
                  </a:spcBef>
                </a:pPr>
                <a:endParaRPr lang=""/>
              </a:p>
              <a:p>
                <a:pPr algn="just">
                  <a:spcBef>
                    <a:spcPct val="50000"/>
                  </a:spcBef>
                </a:pPr>
                <a:r>
                  <a:rPr lang="en-US" b="1" dirty="0"/>
                  <a:t>Variance</a:t>
                </a:r>
                <a:r>
                  <a:rPr lang="en-US" dirty="0"/>
                  <a:t>: average of the squares of the deviations of the observations from their mean.  </a:t>
                </a:r>
                <a:r>
                  <a:rPr lang=""/>
                  <a:t>For example:</a:t>
                </a:r>
              </a:p>
              <a:p>
                <a:pPr algn="just">
                  <a:spcBef>
                    <a:spcPct val="50000"/>
                  </a:spcBef>
                </a:pPr>
                <a:r>
                  <a:rPr lang="en-US" dirty="0"/>
                  <a:t>Variance of 5, 7, 3</a:t>
                </a:r>
                <a:r>
                  <a:rPr lang=""/>
                  <a:t> </a:t>
                </a:r>
                <a:r>
                  <a:rPr lang="pt-BR" dirty="0"/>
                  <a:t>→</a:t>
                </a:r>
                <a:r>
                  <a:rPr lang="en-US" dirty="0"/>
                  <a:t> Mean is </a:t>
                </a:r>
                <a14:m>
                  <m:oMath xmlns:m="http://schemas.openxmlformats.org/officeDocument/2006/math">
                    <m:f>
                      <m:fPr>
                        <m:ctrlPr>
                          <a:rPr lang="en-US" i="1" smtClean="0">
                            <a:latin typeface="Cambria Math" panose="02040503050406030204" pitchFamily="18" charset="0"/>
                          </a:rPr>
                        </m:ctrlPr>
                      </m:fPr>
                      <m:num>
                        <m:r>
                          <a:rPr lang="" b="0" i="1" smtClean="0">
                            <a:latin typeface="Cambria Math"/>
                          </a:rPr>
                          <m:t>5+7+3</m:t>
                        </m:r>
                      </m:num>
                      <m:den>
                        <m:r>
                          <a:rPr lang="" b="0" i="1" smtClean="0">
                            <a:latin typeface="Cambria Math"/>
                          </a:rPr>
                          <m:t>3</m:t>
                        </m:r>
                      </m:den>
                    </m:f>
                    <m:r>
                      <a:rPr lang="" b="0" i="1" smtClean="0">
                        <a:latin typeface="Cambria Math"/>
                      </a:rPr>
                      <m:t>=5</m:t>
                    </m:r>
                  </m:oMath>
                </a14:m>
                <a:r>
                  <a:rPr lang="en-US" dirty="0"/>
                  <a:t> and the variance is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 i="1">
                                <a:latin typeface="Cambria Math"/>
                              </a:rPr>
                              <m:t>(5−5)</m:t>
                            </m:r>
                          </m:e>
                          <m:sup>
                            <m:r>
                              <a:rPr lang="" b="0" i="1" smtClean="0">
                                <a:latin typeface="Cambria Math"/>
                              </a:rPr>
                              <m:t>2</m:t>
                            </m:r>
                          </m:sup>
                        </m:sSup>
                        <m:r>
                          <a:rPr lang="" b="0" i="1" smtClean="0">
                            <a:latin typeface="Cambria Math"/>
                          </a:rPr>
                          <m:t>+</m:t>
                        </m:r>
                        <m:sSup>
                          <m:sSupPr>
                            <m:ctrlPr>
                              <a:rPr lang="en-US" i="1">
                                <a:latin typeface="Cambria Math" panose="02040503050406030204" pitchFamily="18" charset="0"/>
                              </a:rPr>
                            </m:ctrlPr>
                          </m:sSupPr>
                          <m:e>
                            <m:r>
                              <a:rPr lang="" i="1">
                                <a:latin typeface="Cambria Math"/>
                              </a:rPr>
                              <m:t>(</m:t>
                            </m:r>
                            <m:r>
                              <a:rPr lang="" b="0" i="1" smtClean="0">
                                <a:latin typeface="Cambria Math"/>
                              </a:rPr>
                              <m:t>7</m:t>
                            </m:r>
                            <m:r>
                              <a:rPr lang="" i="1">
                                <a:latin typeface="Cambria Math"/>
                              </a:rPr>
                              <m:t>−5)</m:t>
                            </m:r>
                          </m:e>
                          <m:sup>
                            <m:r>
                              <a:rPr lang="" i="1">
                                <a:latin typeface="Cambria Math"/>
                              </a:rPr>
                              <m:t>2</m:t>
                            </m:r>
                          </m:sup>
                        </m:sSup>
                        <m:r>
                          <a:rPr lang="" b="0" i="1" smtClean="0">
                            <a:latin typeface="Cambria Math"/>
                          </a:rPr>
                          <m:t>+</m:t>
                        </m:r>
                        <m:sSup>
                          <m:sSupPr>
                            <m:ctrlPr>
                              <a:rPr lang="en-US" i="1">
                                <a:latin typeface="Cambria Math" panose="02040503050406030204" pitchFamily="18" charset="0"/>
                              </a:rPr>
                            </m:ctrlPr>
                          </m:sSupPr>
                          <m:e>
                            <m:r>
                              <a:rPr lang="" i="1">
                                <a:latin typeface="Cambria Math"/>
                              </a:rPr>
                              <m:t>(</m:t>
                            </m:r>
                            <m:r>
                              <a:rPr lang="" b="0" i="1" smtClean="0">
                                <a:latin typeface="Cambria Math"/>
                              </a:rPr>
                              <m:t>3</m:t>
                            </m:r>
                            <m:r>
                              <a:rPr lang="" i="1">
                                <a:latin typeface="Cambria Math"/>
                              </a:rPr>
                              <m:t>−5)</m:t>
                            </m:r>
                          </m:e>
                          <m:sup>
                            <m:r>
                              <a:rPr lang="" i="1">
                                <a:latin typeface="Cambria Math"/>
                              </a:rPr>
                              <m:t>2</m:t>
                            </m:r>
                          </m:sup>
                        </m:sSup>
                      </m:num>
                      <m:den>
                        <m:r>
                          <a:rPr lang="" b="0" i="1" smtClean="0">
                            <a:latin typeface="Cambria Math"/>
                          </a:rPr>
                          <m:t>3−1</m:t>
                        </m:r>
                      </m:den>
                    </m:f>
                    <m:r>
                      <a:rPr lang="" b="0" i="1" smtClean="0">
                        <a:latin typeface="Cambria Math"/>
                      </a:rPr>
                      <m:t>=4</m:t>
                    </m:r>
                  </m:oMath>
                </a14:m>
                <a:r>
                  <a:rPr lang="en-US" dirty="0"/>
                  <a:t> </a:t>
                </a:r>
              </a:p>
              <a:p>
                <a:pPr algn="just">
                  <a:spcBef>
                    <a:spcPct val="50000"/>
                  </a:spcBef>
                </a:pPr>
                <a:endParaRPr lang="en-US" dirty="0"/>
              </a:p>
              <a:p>
                <a:pPr>
                  <a:spcBef>
                    <a:spcPct val="50000"/>
                  </a:spcBef>
                </a:pPr>
                <a:endParaRPr lang=""/>
              </a:p>
              <a:p>
                <a:pPr>
                  <a:spcBef>
                    <a:spcPct val="50000"/>
                  </a:spcBef>
                </a:pPr>
                <a:endParaRPr lang="en-US" sz="1800" dirty="0"/>
              </a:p>
              <a:p>
                <a:pPr>
                  <a:spcBef>
                    <a:spcPct val="50000"/>
                  </a:spcBef>
                </a:pPr>
                <a:r>
                  <a:rPr lang="en-US" b="1" dirty="0"/>
                  <a:t>Standard Deviation</a:t>
                </a:r>
                <a:r>
                  <a:rPr lang="en-US" dirty="0"/>
                  <a:t>: Square root of the variance. The standard deviation of the above example is</a:t>
                </a:r>
                <a:r>
                  <a:rPr lang=""/>
                  <a:t> </a:t>
                </a:r>
                <a14:m>
                  <m:oMath xmlns:m="http://schemas.openxmlformats.org/officeDocument/2006/math">
                    <m:rad>
                      <m:radPr>
                        <m:degHide m:val="on"/>
                        <m:ctrlPr>
                          <a:rPr lang="pt-BR" i="1" smtClean="0">
                            <a:latin typeface="Cambria Math" panose="02040503050406030204" pitchFamily="18" charset="0"/>
                          </a:rPr>
                        </m:ctrlPr>
                      </m:radPr>
                      <m:deg/>
                      <m:e>
                        <m:r>
                          <a:rPr lang="" b="0" i="1" smtClean="0">
                            <a:latin typeface="Cambria Math"/>
                          </a:rPr>
                          <m:t>4</m:t>
                        </m:r>
                      </m:e>
                    </m:rad>
                    <m:r>
                      <a:rPr lang="" b="0" i="1" smtClean="0">
                        <a:latin typeface="Cambria Math"/>
                      </a:rPr>
                      <m:t>=2</m:t>
                    </m:r>
                  </m:oMath>
                </a14:m>
                <a:r>
                  <a:rPr lang="en-US" dirty="0"/>
                  <a:t>.</a:t>
                </a:r>
              </a:p>
              <a:p>
                <a:pPr>
                  <a:spcBef>
                    <a:spcPct val="50000"/>
                  </a:spcBef>
                </a:pPr>
                <a:endParaRPr lang="en-US" sz="1800" b="0" dirty="0"/>
              </a:p>
            </p:txBody>
          </p:sp>
        </mc:Choice>
        <mc:Fallback xmlns="">
          <p:sp>
            <p:nvSpPr>
              <p:cNvPr id="19" name="Text Box 21"/>
              <p:cNvSpPr txBox="1">
                <a:spLocks noRot="1" noChangeAspect="1" noMove="1" noResize="1" noEditPoints="1" noAdjustHandles="1" noChangeArrowheads="1" noChangeShapeType="1" noTextEdit="1"/>
              </p:cNvSpPr>
              <p:nvPr/>
            </p:nvSpPr>
            <p:spPr bwMode="auto">
              <a:xfrm>
                <a:off x="609600" y="793070"/>
                <a:ext cx="8382000" cy="3828036"/>
              </a:xfrm>
              <a:prstGeom prst="rect">
                <a:avLst/>
              </a:prstGeom>
              <a:blipFill>
                <a:blip r:embed="rId4"/>
                <a:stretch>
                  <a:fillRect l="-218" t="-3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26" name="Object 7"/>
          <p:cNvGraphicFramePr>
            <a:graphicFrameLocks noChangeAspect="1"/>
          </p:cNvGraphicFramePr>
          <p:nvPr/>
        </p:nvGraphicFramePr>
        <p:xfrm>
          <a:off x="2609012" y="2679700"/>
          <a:ext cx="3705225" cy="711200"/>
        </p:xfrm>
        <a:graphic>
          <a:graphicData uri="http://schemas.openxmlformats.org/presentationml/2006/ole">
            <mc:AlternateContent xmlns:mc="http://schemas.openxmlformats.org/markup-compatibility/2006">
              <mc:Choice xmlns:v="urn:schemas-microsoft-com:vml" Requires="v">
                <p:oleObj spid="_x0000_s3085" name="Equação" r:id="rId5" imgW="2184120" imgH="419040" progId="Equation.3">
                  <p:embed/>
                </p:oleObj>
              </mc:Choice>
              <mc:Fallback>
                <p:oleObj name="Equação" r:id="rId5" imgW="2184120" imgH="419040" progId="Equation.3">
                  <p:embed/>
                  <p:pic>
                    <p:nvPicPr>
                      <p:cNvPr id="26" name="Object 7"/>
                      <p:cNvPicPr>
                        <a:picLocks noChangeAspect="1" noChangeArrowheads="1"/>
                      </p:cNvPicPr>
                      <p:nvPr/>
                    </p:nvPicPr>
                    <p:blipFill>
                      <a:blip r:embed="rId6"/>
                      <a:srcRect/>
                      <a:stretch>
                        <a:fillRect/>
                      </a:stretch>
                    </p:blipFill>
                    <p:spPr bwMode="auto">
                      <a:xfrm>
                        <a:off x="2609012" y="2679700"/>
                        <a:ext cx="3705225"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62363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19</a:t>
            </a:fld>
            <a:endParaRPr lang="en"/>
          </a:p>
        </p:txBody>
      </p:sp>
      <p:sp>
        <p:nvSpPr>
          <p:cNvPr id="15" name="TextBox 1">
            <a:extLst>
              <a:ext uri="{FF2B5EF4-FFF2-40B4-BE49-F238E27FC236}">
                <a16:creationId xmlns:a16="http://schemas.microsoft.com/office/drawing/2014/main" id="{E386004C-6E1A-43B8-95DC-88929575B3B9}"/>
              </a:ext>
            </a:extLst>
          </p:cNvPr>
          <p:cNvSpPr txBox="1"/>
          <p:nvPr/>
        </p:nvSpPr>
        <p:spPr>
          <a:xfrm>
            <a:off x="1253001" y="87085"/>
            <a:ext cx="5755341" cy="338554"/>
          </a:xfrm>
          <a:prstGeom prst="rect">
            <a:avLst/>
          </a:prstGeom>
          <a:noFill/>
        </p:spPr>
        <p:txBody>
          <a:bodyPr wrap="square" rtlCol="0">
            <a:spAutoFit/>
          </a:bodyPr>
          <a:lstStyle/>
          <a:p>
            <a:r>
              <a:rPr lang="en-US" sz="1600" b="1" dirty="0"/>
              <a:t>Statistics</a:t>
            </a:r>
            <a:r>
              <a:rPr lang="en-US" dirty="0"/>
              <a:t>  </a:t>
            </a:r>
          </a:p>
        </p:txBody>
      </p:sp>
      <p:sp>
        <p:nvSpPr>
          <p:cNvPr id="19" name="Text Box 21"/>
          <p:cNvSpPr txBox="1">
            <a:spLocks noChangeArrowheads="1"/>
          </p:cNvSpPr>
          <p:nvPr/>
        </p:nvSpPr>
        <p:spPr bwMode="auto">
          <a:xfrm>
            <a:off x="609600" y="793070"/>
            <a:ext cx="8382000"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 b="1"/>
              <a:t>Quartile</a:t>
            </a:r>
            <a:r>
              <a:rPr lang="en-US" dirty="0"/>
              <a:t>:</a:t>
            </a:r>
            <a:r>
              <a:rPr lang=""/>
              <a:t> Division of the data in four regions that cover the total range of observed values. In other words, the first quartile (Q1) is the first 25% of the data. The second quartile (Q2) is from 25% to 50% of the data. The third quartile (Q3) is from 50% to 75% of the data. For example:</a:t>
            </a:r>
          </a:p>
          <a:p>
            <a:pPr algn="just">
              <a:spcBef>
                <a:spcPct val="50000"/>
              </a:spcBef>
            </a:pPr>
            <a:endParaRPr lang=""/>
          </a:p>
          <a:p>
            <a:pPr algn="just">
              <a:spcBef>
                <a:spcPct val="50000"/>
              </a:spcBef>
            </a:pPr>
            <a:r>
              <a:rPr lang=""/>
              <a:t>Consider the data: 	</a:t>
            </a:r>
            <a:r>
              <a:rPr lang="en-US" dirty="0"/>
              <a:t>{3</a:t>
            </a:r>
            <a:r>
              <a:rPr lang=""/>
              <a:t>,</a:t>
            </a:r>
            <a:r>
              <a:rPr lang="en-US" dirty="0"/>
              <a:t> 6</a:t>
            </a:r>
            <a:r>
              <a:rPr lang=""/>
              <a:t>,</a:t>
            </a:r>
            <a:r>
              <a:rPr lang="en-US" dirty="0"/>
              <a:t> 7</a:t>
            </a:r>
            <a:r>
              <a:rPr lang=""/>
              <a:t>,</a:t>
            </a:r>
            <a:r>
              <a:rPr lang="en-US" dirty="0"/>
              <a:t> 11</a:t>
            </a:r>
            <a:r>
              <a:rPr lang=""/>
              <a:t>,</a:t>
            </a:r>
            <a:r>
              <a:rPr lang="en-US" dirty="0"/>
              <a:t> 13</a:t>
            </a:r>
            <a:r>
              <a:rPr lang=""/>
              <a:t>,</a:t>
            </a:r>
            <a:r>
              <a:rPr lang="en-US" dirty="0"/>
              <a:t> 22</a:t>
            </a:r>
            <a:r>
              <a:rPr lang=""/>
              <a:t>,</a:t>
            </a:r>
            <a:r>
              <a:rPr lang="en-US" dirty="0"/>
              <a:t> 30</a:t>
            </a:r>
            <a:r>
              <a:rPr lang=""/>
              <a:t>,</a:t>
            </a:r>
            <a:r>
              <a:rPr lang="en-US" dirty="0"/>
              <a:t> 40</a:t>
            </a:r>
            <a:r>
              <a:rPr lang=""/>
              <a:t>,</a:t>
            </a:r>
            <a:r>
              <a:rPr lang="en-US" dirty="0"/>
              <a:t> 44</a:t>
            </a:r>
            <a:r>
              <a:rPr lang=""/>
              <a:t>,</a:t>
            </a:r>
            <a:r>
              <a:rPr lang="en-US" dirty="0"/>
              <a:t> 50</a:t>
            </a:r>
            <a:r>
              <a:rPr lang=""/>
              <a:t>,</a:t>
            </a:r>
            <a:r>
              <a:rPr lang="en-US" dirty="0"/>
              <a:t> 52</a:t>
            </a:r>
            <a:r>
              <a:rPr lang=""/>
              <a:t>,</a:t>
            </a:r>
            <a:r>
              <a:rPr lang="en-US" dirty="0"/>
              <a:t> 61</a:t>
            </a:r>
            <a:r>
              <a:rPr lang=""/>
              <a:t>,</a:t>
            </a:r>
            <a:r>
              <a:rPr lang="en-US" dirty="0"/>
              <a:t> 68</a:t>
            </a:r>
            <a:r>
              <a:rPr lang=""/>
              <a:t>,</a:t>
            </a:r>
            <a:r>
              <a:rPr lang="en-US" dirty="0"/>
              <a:t> 80</a:t>
            </a:r>
            <a:r>
              <a:rPr lang=""/>
              <a:t>,</a:t>
            </a:r>
            <a:r>
              <a:rPr lang="en-US" dirty="0"/>
              <a:t> 94</a:t>
            </a:r>
            <a:r>
              <a:rPr lang=""/>
              <a:t>}</a:t>
            </a:r>
          </a:p>
          <a:p>
            <a:pPr algn="just">
              <a:spcBef>
                <a:spcPct val="50000"/>
              </a:spcBef>
            </a:pPr>
            <a:r>
              <a:rPr lang=""/>
              <a:t>Divide the data in 4 equal groups. In this case, the group consists of 4 elements:</a:t>
            </a:r>
          </a:p>
          <a:p>
            <a:pPr algn="just">
              <a:spcBef>
                <a:spcPct val="50000"/>
              </a:spcBef>
            </a:pPr>
            <a:endParaRPr lang=""/>
          </a:p>
          <a:p>
            <a:pPr algn="just">
              <a:spcBef>
                <a:spcPct val="50000"/>
              </a:spcBef>
            </a:pPr>
            <a:r>
              <a:rPr lang="en-US" dirty="0"/>
              <a:t>{3</a:t>
            </a:r>
            <a:r>
              <a:rPr lang="" dirty="0"/>
              <a:t>,</a:t>
            </a:r>
            <a:r>
              <a:rPr lang="en-US" dirty="0"/>
              <a:t> 6</a:t>
            </a:r>
            <a:r>
              <a:rPr lang="" dirty="0"/>
              <a:t>,</a:t>
            </a:r>
            <a:r>
              <a:rPr lang="en-US" dirty="0"/>
              <a:t> 7</a:t>
            </a:r>
            <a:r>
              <a:rPr lang="" dirty="0"/>
              <a:t>,</a:t>
            </a:r>
            <a:r>
              <a:rPr lang="en-US" dirty="0"/>
              <a:t> 11</a:t>
            </a:r>
            <a:r>
              <a:rPr lang="" dirty="0"/>
              <a:t>,</a:t>
            </a:r>
            <a:r>
              <a:rPr lang="en-US" dirty="0"/>
              <a:t> 13</a:t>
            </a:r>
            <a:r>
              <a:rPr lang="" dirty="0"/>
              <a:t>,</a:t>
            </a:r>
            <a:r>
              <a:rPr lang="en-US" dirty="0"/>
              <a:t> 22</a:t>
            </a:r>
            <a:r>
              <a:rPr lang="" dirty="0"/>
              <a:t>,</a:t>
            </a:r>
            <a:r>
              <a:rPr lang="en-US" dirty="0"/>
              <a:t> 30</a:t>
            </a:r>
            <a:r>
              <a:rPr lang="" dirty="0"/>
              <a:t>,</a:t>
            </a:r>
            <a:r>
              <a:rPr lang="en-US" dirty="0"/>
              <a:t> 40</a:t>
            </a:r>
            <a:r>
              <a:rPr lang="" dirty="0"/>
              <a:t>,</a:t>
            </a:r>
            <a:r>
              <a:rPr lang="en-US" dirty="0"/>
              <a:t> 44</a:t>
            </a:r>
            <a:r>
              <a:rPr lang="" dirty="0"/>
              <a:t>,</a:t>
            </a:r>
            <a:r>
              <a:rPr lang="en-US" dirty="0"/>
              <a:t> 50</a:t>
            </a:r>
            <a:r>
              <a:rPr lang="" dirty="0"/>
              <a:t>,</a:t>
            </a:r>
            <a:r>
              <a:rPr lang="en-US" dirty="0"/>
              <a:t> 52</a:t>
            </a:r>
            <a:r>
              <a:rPr lang="" dirty="0"/>
              <a:t>,</a:t>
            </a:r>
            <a:r>
              <a:rPr lang="en-US" dirty="0"/>
              <a:t> 61</a:t>
            </a:r>
            <a:r>
              <a:rPr lang="" dirty="0"/>
              <a:t>,</a:t>
            </a:r>
            <a:r>
              <a:rPr lang="en-US" dirty="0"/>
              <a:t> 68</a:t>
            </a:r>
            <a:r>
              <a:rPr lang="" dirty="0"/>
              <a:t>,</a:t>
            </a:r>
            <a:r>
              <a:rPr lang="en-US" dirty="0"/>
              <a:t> 80</a:t>
            </a:r>
            <a:r>
              <a:rPr lang="" dirty="0"/>
              <a:t>,</a:t>
            </a:r>
            <a:r>
              <a:rPr lang="en-US" dirty="0"/>
              <a:t> 94</a:t>
            </a:r>
            <a:r>
              <a:rPr lang="" dirty="0"/>
              <a:t>}</a:t>
            </a:r>
          </a:p>
          <a:p>
            <a:pPr algn="just">
              <a:spcBef>
                <a:spcPct val="50000"/>
              </a:spcBef>
            </a:pPr>
            <a:r>
              <a:rPr lang="en-US" dirty="0"/>
              <a:t>The first quartile is Q1</a:t>
            </a:r>
            <a:r>
              <a:rPr lang=""/>
              <a:t> </a:t>
            </a:r>
            <a:r>
              <a:rPr lang="en-US" dirty="0"/>
              <a:t>=</a:t>
            </a:r>
            <a:r>
              <a:rPr lang=""/>
              <a:t> </a:t>
            </a:r>
            <a:r>
              <a:rPr lang="en-US" dirty="0"/>
              <a:t>11. The second quartile is  Q2</a:t>
            </a:r>
            <a:r>
              <a:rPr lang=""/>
              <a:t> </a:t>
            </a:r>
            <a:r>
              <a:rPr lang="en-US" dirty="0"/>
              <a:t>=</a:t>
            </a:r>
            <a:r>
              <a:rPr lang=""/>
              <a:t> </a:t>
            </a:r>
            <a:r>
              <a:rPr lang="en-US" dirty="0"/>
              <a:t>40</a:t>
            </a:r>
            <a:r>
              <a:rPr lang=""/>
              <a:t> (this is also the median). </a:t>
            </a:r>
            <a:r>
              <a:rPr lang="en-US" dirty="0"/>
              <a:t>The third quartile is Q3</a:t>
            </a:r>
            <a:r>
              <a:rPr lang=""/>
              <a:t> </a:t>
            </a:r>
            <a:r>
              <a:rPr lang="en-US" dirty="0"/>
              <a:t>=</a:t>
            </a:r>
            <a:r>
              <a:rPr lang=""/>
              <a:t> </a:t>
            </a:r>
            <a:r>
              <a:rPr lang="en-US" dirty="0"/>
              <a:t>61. </a:t>
            </a:r>
            <a:endParaRPr lang=""/>
          </a:p>
          <a:p>
            <a:pPr algn="just">
              <a:spcBef>
                <a:spcPct val="50000"/>
              </a:spcBef>
            </a:pPr>
            <a:r>
              <a:rPr lang="en-US" b="1" dirty="0"/>
              <a:t>Inter-quartile Range</a:t>
            </a:r>
            <a:r>
              <a:rPr lang="en-US" dirty="0"/>
              <a:t>: Difference between Q3 and Q1. </a:t>
            </a:r>
            <a:r>
              <a:rPr lang=""/>
              <a:t>Considering the last case, </a:t>
            </a:r>
            <a:r>
              <a:rPr lang="en-US" dirty="0"/>
              <a:t>61</a:t>
            </a:r>
            <a:r>
              <a:rPr lang=""/>
              <a:t> </a:t>
            </a:r>
            <a:r>
              <a:rPr lang="en-US" dirty="0"/>
              <a:t>– 40</a:t>
            </a:r>
            <a:r>
              <a:rPr lang=""/>
              <a:t> </a:t>
            </a:r>
            <a:r>
              <a:rPr lang="en-US" dirty="0"/>
              <a:t>=</a:t>
            </a:r>
            <a:r>
              <a:rPr lang=""/>
              <a:t> </a:t>
            </a:r>
            <a:r>
              <a:rPr lang="en-US" dirty="0"/>
              <a:t>21.</a:t>
            </a:r>
            <a:endParaRPr lang=""/>
          </a:p>
        </p:txBody>
      </p:sp>
      <p:sp>
        <p:nvSpPr>
          <p:cNvPr id="17" name="Rectangle 2">
            <a:extLst>
              <a:ext uri="{FF2B5EF4-FFF2-40B4-BE49-F238E27FC236}">
                <a16:creationId xmlns:a16="http://schemas.microsoft.com/office/drawing/2014/main" id="{42029A12-D47C-4471-9DA8-53C958F00B1C}"/>
              </a:ext>
            </a:extLst>
          </p:cNvPr>
          <p:cNvSpPr/>
          <p:nvPr/>
        </p:nvSpPr>
        <p:spPr>
          <a:xfrm>
            <a:off x="3508741" y="75259"/>
            <a:ext cx="4572000" cy="325538"/>
          </a:xfrm>
          <a:prstGeom prst="rect">
            <a:avLst/>
          </a:prstGeom>
        </p:spPr>
        <p:txBody>
          <a:bodyPr>
            <a:spAutoFit/>
          </a:bodyPr>
          <a:lstStyle/>
          <a:p>
            <a:pPr marL="342900" lvl="0" indent="-342900">
              <a:lnSpc>
                <a:spcPct val="115000"/>
              </a:lnSpc>
              <a:spcAft>
                <a:spcPts val="1000"/>
              </a:spcAft>
              <a:buFont typeface="Symbol" panose="05050102010706020507" pitchFamily="18" charset="2"/>
              <a:buChar char=""/>
            </a:pPr>
            <a:r>
              <a:rPr lang="pt-PT" dirty="0">
                <a:latin typeface="Calibri" panose="020F0502020204030204" pitchFamily="34" charset="0"/>
                <a:ea typeface="Calibri" panose="020F0502020204030204" pitchFamily="34" charset="0"/>
                <a:cs typeface="Arial" panose="020B0604020202020204" pitchFamily="34" charset="0"/>
              </a:rPr>
              <a:t>Sampling, Quartile</a:t>
            </a:r>
            <a:endParaRPr lang="en-US" dirty="0">
              <a:latin typeface="Calibri" panose="020F0502020204030204" pitchFamily="34" charset="0"/>
              <a:ea typeface="Calibri" panose="020F0502020204030204" pitchFamily="34" charset="0"/>
              <a:cs typeface="Arial" panose="020B0604020202020204" pitchFamily="34" charset="0"/>
            </a:endParaRPr>
          </a:p>
        </p:txBody>
      </p:sp>
      <p:sp>
        <p:nvSpPr>
          <p:cNvPr id="2" name="CaixaDeTexto 1"/>
          <p:cNvSpPr txBox="1"/>
          <p:nvPr/>
        </p:nvSpPr>
        <p:spPr>
          <a:xfrm>
            <a:off x="1267291" y="2652823"/>
            <a:ext cx="479426" cy="276999"/>
          </a:xfrm>
          <a:prstGeom prst="rect">
            <a:avLst/>
          </a:prstGeom>
          <a:noFill/>
        </p:spPr>
        <p:txBody>
          <a:bodyPr wrap="square" rtlCol="0">
            <a:spAutoFit/>
          </a:bodyPr>
          <a:lstStyle/>
          <a:p>
            <a:r>
              <a:rPr lang="" sz="1200"/>
              <a:t>Q1</a:t>
            </a:r>
            <a:endParaRPr lang="pt-BR" sz="1200" dirty="0"/>
          </a:p>
        </p:txBody>
      </p:sp>
      <p:sp>
        <p:nvSpPr>
          <p:cNvPr id="23" name="CaixaDeTexto 22"/>
          <p:cNvSpPr txBox="1"/>
          <p:nvPr/>
        </p:nvSpPr>
        <p:spPr>
          <a:xfrm>
            <a:off x="2438864" y="2652823"/>
            <a:ext cx="479426" cy="276999"/>
          </a:xfrm>
          <a:prstGeom prst="rect">
            <a:avLst/>
          </a:prstGeom>
          <a:noFill/>
        </p:spPr>
        <p:txBody>
          <a:bodyPr wrap="square" rtlCol="0">
            <a:spAutoFit/>
          </a:bodyPr>
          <a:lstStyle/>
          <a:p>
            <a:r>
              <a:rPr lang="" sz="1200"/>
              <a:t>Q2</a:t>
            </a:r>
            <a:endParaRPr lang="pt-BR" sz="1200" dirty="0"/>
          </a:p>
        </p:txBody>
      </p:sp>
      <p:sp>
        <p:nvSpPr>
          <p:cNvPr id="25" name="CaixaDeTexto 24"/>
          <p:cNvSpPr txBox="1"/>
          <p:nvPr/>
        </p:nvSpPr>
        <p:spPr>
          <a:xfrm>
            <a:off x="3610443" y="2652823"/>
            <a:ext cx="479426" cy="276999"/>
          </a:xfrm>
          <a:prstGeom prst="rect">
            <a:avLst/>
          </a:prstGeom>
          <a:noFill/>
        </p:spPr>
        <p:txBody>
          <a:bodyPr wrap="square" rtlCol="0">
            <a:spAutoFit/>
          </a:bodyPr>
          <a:lstStyle/>
          <a:p>
            <a:r>
              <a:rPr lang="" sz="1200"/>
              <a:t>Q3</a:t>
            </a:r>
            <a:endParaRPr lang="pt-BR" sz="1200" dirty="0"/>
          </a:p>
        </p:txBody>
      </p:sp>
    </p:spTree>
    <p:extLst>
      <p:ext uri="{BB962C8B-B14F-4D97-AF65-F5344CB8AC3E}">
        <p14:creationId xmlns:p14="http://schemas.microsoft.com/office/powerpoint/2010/main" val="696793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23" name="TextBox 22">
            <a:extLst>
              <a:ext uri="{FF2B5EF4-FFF2-40B4-BE49-F238E27FC236}">
                <a16:creationId xmlns:a16="http://schemas.microsoft.com/office/drawing/2014/main" id="{647ECD9A-0CB3-4EA6-8C14-0A24C0C63333}"/>
              </a:ext>
            </a:extLst>
          </p:cNvPr>
          <p:cNvSpPr txBox="1"/>
          <p:nvPr/>
        </p:nvSpPr>
        <p:spPr>
          <a:xfrm>
            <a:off x="1661345" y="451777"/>
            <a:ext cx="3344519" cy="400110"/>
          </a:xfrm>
          <a:prstGeom prst="rect">
            <a:avLst/>
          </a:prstGeom>
          <a:noFill/>
        </p:spPr>
        <p:txBody>
          <a:bodyPr wrap="square" rtlCol="0">
            <a:spAutoFit/>
          </a:bodyPr>
          <a:lstStyle/>
          <a:p>
            <a:r>
              <a:rPr lang="pt-PT" sz="2000" b="1" dirty="0">
                <a:solidFill>
                  <a:schemeClr val="tx1"/>
                </a:solidFill>
              </a:rPr>
              <a:t>Periodic functions </a:t>
            </a:r>
          </a:p>
        </p:txBody>
      </p:sp>
      <p:sp>
        <p:nvSpPr>
          <p:cNvPr id="2" name="Espaço Reservado para Número de Slide 1"/>
          <p:cNvSpPr>
            <a:spLocks noGrp="1"/>
          </p:cNvSpPr>
          <p:nvPr>
            <p:ph type="sldNum" idx="12"/>
          </p:nvPr>
        </p:nvSpPr>
        <p:spPr/>
        <p:txBody>
          <a:bodyPr/>
          <a:lstStyle/>
          <a:p>
            <a:pPr lvl="0" rtl="0">
              <a:spcBef>
                <a:spcPts val="0"/>
              </a:spcBef>
              <a:buNone/>
            </a:pPr>
            <a:fld id="{00000000-1234-1234-1234-123412341234}" type="slidenum">
              <a:rPr lang="en" smtClean="0"/>
              <a:t>2</a:t>
            </a:fld>
            <a:endParaRPr lang="en"/>
          </a:p>
        </p:txBody>
      </p:sp>
      <p:sp>
        <p:nvSpPr>
          <p:cNvPr id="5" name="TextBox 4">
            <a:extLst>
              <a:ext uri="{FF2B5EF4-FFF2-40B4-BE49-F238E27FC236}">
                <a16:creationId xmlns:a16="http://schemas.microsoft.com/office/drawing/2014/main" id="{64B81A72-C3E6-45E7-831A-C69F9091C28A}"/>
              </a:ext>
            </a:extLst>
          </p:cNvPr>
          <p:cNvSpPr txBox="1"/>
          <p:nvPr/>
        </p:nvSpPr>
        <p:spPr>
          <a:xfrm>
            <a:off x="910743" y="1037685"/>
            <a:ext cx="3782291" cy="954107"/>
          </a:xfrm>
          <a:prstGeom prst="rect">
            <a:avLst/>
          </a:prstGeom>
          <a:noFill/>
        </p:spPr>
        <p:txBody>
          <a:bodyPr wrap="square" rtlCol="0">
            <a:spAutoFit/>
          </a:bodyPr>
          <a:lstStyle/>
          <a:p>
            <a:pPr marL="285750" indent="-285750">
              <a:buFont typeface="Arial" panose="020B0604020202020204" pitchFamily="34" charset="0"/>
              <a:buChar char="•"/>
            </a:pPr>
            <a:r>
              <a:rPr lang="en-US" dirty="0"/>
              <a:t>Amplitude</a:t>
            </a:r>
          </a:p>
          <a:p>
            <a:pPr marL="285750" indent="-285750">
              <a:buFont typeface="Arial" panose="020B0604020202020204" pitchFamily="34" charset="0"/>
              <a:buChar char="•"/>
            </a:pPr>
            <a:r>
              <a:rPr lang="en-US" dirty="0"/>
              <a:t>Period</a:t>
            </a:r>
          </a:p>
          <a:p>
            <a:pPr marL="285750" indent="-285750">
              <a:buFont typeface="Arial" panose="020B0604020202020204" pitchFamily="34" charset="0"/>
              <a:buChar char="•"/>
            </a:pPr>
            <a:r>
              <a:rPr lang="en-US" dirty="0"/>
              <a:t>Phase shift </a:t>
            </a:r>
          </a:p>
          <a:p>
            <a:endParaRPr lang="en-US" dirty="0"/>
          </a:p>
        </p:txBody>
      </p:sp>
      <p:pic>
        <p:nvPicPr>
          <p:cNvPr id="6" name="Picture 5">
            <a:extLst>
              <a:ext uri="{FF2B5EF4-FFF2-40B4-BE49-F238E27FC236}">
                <a16:creationId xmlns:a16="http://schemas.microsoft.com/office/drawing/2014/main" id="{C7CED3C5-42DB-4A49-89CB-BEA8591C7AF5}"/>
              </a:ext>
            </a:extLst>
          </p:cNvPr>
          <p:cNvPicPr>
            <a:picLocks noChangeAspect="1"/>
          </p:cNvPicPr>
          <p:nvPr/>
        </p:nvPicPr>
        <p:blipFill>
          <a:blip r:embed="rId3"/>
          <a:stretch>
            <a:fillRect/>
          </a:stretch>
        </p:blipFill>
        <p:spPr>
          <a:xfrm>
            <a:off x="2536727" y="1016061"/>
            <a:ext cx="6134100" cy="248602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406C511-D729-4F36-9BA2-5FBF5A6F5F86}"/>
                  </a:ext>
                </a:extLst>
              </p:cNvPr>
              <p:cNvSpPr txBox="1"/>
              <p:nvPr/>
            </p:nvSpPr>
            <p:spPr>
              <a:xfrm>
                <a:off x="2536727" y="3849309"/>
                <a:ext cx="1210203" cy="304186"/>
              </a:xfrm>
              <a:prstGeom prst="rect">
                <a:avLst/>
              </a:prstGeom>
              <a:noFill/>
            </p:spPr>
            <p:txBody>
              <a:bodyPr wrap="none" lIns="0" tIns="0" rIns="0" bIns="0" rtlCol="0">
                <a:spAutoFit/>
              </a:bodyPr>
              <a:lstStyle/>
              <a:p>
                <a:r>
                  <a:rPr lang="en-US" dirty="0"/>
                  <a:t>y</a:t>
                </a:r>
                <a14:m>
                  <m:oMath xmlns:m="http://schemas.openxmlformats.org/officeDocument/2006/math">
                    <m:r>
                      <a:rPr lang="en-US" b="0" i="1" smtClean="0">
                        <a:latin typeface="Cambria Math" panose="02040503050406030204" pitchFamily="18" charset="0"/>
                      </a:rPr>
                      <m:t>=4+</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p:txBody>
          </p:sp>
        </mc:Choice>
        <mc:Fallback xmlns="">
          <p:sp>
            <p:nvSpPr>
              <p:cNvPr id="19" name="TextBox 18">
                <a:extLst>
                  <a:ext uri="{FF2B5EF4-FFF2-40B4-BE49-F238E27FC236}">
                    <a16:creationId xmlns:a16="http://schemas.microsoft.com/office/drawing/2014/main" id="{E406C511-D729-4F36-9BA2-5FBF5A6F5F86}"/>
                  </a:ext>
                </a:extLst>
              </p:cNvPr>
              <p:cNvSpPr txBox="1">
                <a:spLocks noRot="1" noChangeAspect="1" noMove="1" noResize="1" noEditPoints="1" noAdjustHandles="1" noChangeArrowheads="1" noChangeShapeType="1" noTextEdit="1"/>
              </p:cNvSpPr>
              <p:nvPr/>
            </p:nvSpPr>
            <p:spPr>
              <a:xfrm>
                <a:off x="2536727" y="3849309"/>
                <a:ext cx="1210203" cy="304186"/>
              </a:xfrm>
              <a:prstGeom prst="rect">
                <a:avLst/>
              </a:prstGeom>
              <a:blipFill>
                <a:blip r:embed="rId4"/>
                <a:stretch>
                  <a:fillRect l="-9045" t="-4000" r="-502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DFC003A-6D0E-46ED-8688-D86C8A82FDAE}"/>
                  </a:ext>
                </a:extLst>
              </p:cNvPr>
              <p:cNvSpPr txBox="1"/>
              <p:nvPr/>
            </p:nvSpPr>
            <p:spPr>
              <a:xfrm>
                <a:off x="5015102" y="3910524"/>
                <a:ext cx="1527598" cy="215444"/>
              </a:xfrm>
              <a:prstGeom prst="rect">
                <a:avLst/>
              </a:prstGeom>
              <a:noFill/>
            </p:spPr>
            <p:txBody>
              <a:bodyPr wrap="none" lIns="0" tIns="0" rIns="0" bIns="0" rtlCol="0">
                <a:spAutoFit/>
              </a:bodyPr>
              <a:lstStyle/>
              <a:p>
                <a:r>
                  <a:rPr lang="en-US" dirty="0"/>
                  <a:t>y</a:t>
                </a:r>
                <a14:m>
                  <m:oMath xmlns:m="http://schemas.openxmlformats.org/officeDocument/2006/math">
                    <m:r>
                      <a:rPr lang="en-US" b="0" i="1" smtClean="0">
                        <a:latin typeface="Cambria Math" panose="02040503050406030204" pitchFamily="18" charset="0"/>
                      </a:rPr>
                      <m:t>=−4 </m:t>
                    </m:r>
                    <m:r>
                      <a:rPr lang="en-US" b="0" i="1" smtClean="0">
                        <a:latin typeface="Cambria Math" panose="02040503050406030204" pitchFamily="18" charset="0"/>
                      </a:rPr>
                      <m:t>𝑐𝑜𝑠</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oMath>
                </a14:m>
                <a:endParaRPr lang="en-US" dirty="0"/>
              </a:p>
            </p:txBody>
          </p:sp>
        </mc:Choice>
        <mc:Fallback xmlns="">
          <p:sp>
            <p:nvSpPr>
              <p:cNvPr id="25" name="TextBox 24">
                <a:extLst>
                  <a:ext uri="{FF2B5EF4-FFF2-40B4-BE49-F238E27FC236}">
                    <a16:creationId xmlns:a16="http://schemas.microsoft.com/office/drawing/2014/main" id="{FDFC003A-6D0E-46ED-8688-D86C8A82FDAE}"/>
                  </a:ext>
                </a:extLst>
              </p:cNvPr>
              <p:cNvSpPr txBox="1">
                <a:spLocks noRot="1" noChangeAspect="1" noMove="1" noResize="1" noEditPoints="1" noAdjustHandles="1" noChangeArrowheads="1" noChangeShapeType="1" noTextEdit="1"/>
              </p:cNvSpPr>
              <p:nvPr/>
            </p:nvSpPr>
            <p:spPr>
              <a:xfrm>
                <a:off x="5015102" y="3910524"/>
                <a:ext cx="1527598" cy="215444"/>
              </a:xfrm>
              <a:prstGeom prst="rect">
                <a:avLst/>
              </a:prstGeom>
              <a:blipFill>
                <a:blip r:embed="rId5"/>
                <a:stretch>
                  <a:fillRect l="-7200" t="-25000" r="-3600" b="-47222"/>
                </a:stretch>
              </a:blipFill>
            </p:spPr>
            <p:txBody>
              <a:bodyPr/>
              <a:lstStyle/>
              <a:p>
                <a:r>
                  <a:rPr lang="en-US">
                    <a:noFill/>
                  </a:rPr>
                  <a:t> </a:t>
                </a:r>
              </a:p>
            </p:txBody>
          </p:sp>
        </mc:Fallback>
      </mc:AlternateContent>
    </p:spTree>
    <p:extLst>
      <p:ext uri="{BB962C8B-B14F-4D97-AF65-F5344CB8AC3E}">
        <p14:creationId xmlns:p14="http://schemas.microsoft.com/office/powerpoint/2010/main" val="2089806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20</a:t>
            </a:fld>
            <a:endParaRPr lang="en"/>
          </a:p>
        </p:txBody>
      </p:sp>
      <p:sp>
        <p:nvSpPr>
          <p:cNvPr id="15" name="TextBox 1">
            <a:extLst>
              <a:ext uri="{FF2B5EF4-FFF2-40B4-BE49-F238E27FC236}">
                <a16:creationId xmlns:a16="http://schemas.microsoft.com/office/drawing/2014/main" id="{E386004C-6E1A-43B8-95DC-88929575B3B9}"/>
              </a:ext>
            </a:extLst>
          </p:cNvPr>
          <p:cNvSpPr txBox="1"/>
          <p:nvPr/>
        </p:nvSpPr>
        <p:spPr>
          <a:xfrm>
            <a:off x="1253001" y="87085"/>
            <a:ext cx="5755341" cy="338554"/>
          </a:xfrm>
          <a:prstGeom prst="rect">
            <a:avLst/>
          </a:prstGeom>
          <a:noFill/>
        </p:spPr>
        <p:txBody>
          <a:bodyPr wrap="square" rtlCol="0">
            <a:spAutoFit/>
          </a:bodyPr>
          <a:lstStyle/>
          <a:p>
            <a:r>
              <a:rPr lang="en-US" sz="1600" b="1" dirty="0"/>
              <a:t>Statistics</a:t>
            </a:r>
            <a:r>
              <a:rPr lang="en-US" dirty="0"/>
              <a:t>  </a:t>
            </a:r>
          </a:p>
        </p:txBody>
      </p:sp>
      <p:sp>
        <p:nvSpPr>
          <p:cNvPr id="5" name="Retângulo 4"/>
          <p:cNvSpPr/>
          <p:nvPr/>
        </p:nvSpPr>
        <p:spPr>
          <a:xfrm>
            <a:off x="568483" y="629172"/>
            <a:ext cx="8237379" cy="3323987"/>
          </a:xfrm>
          <a:prstGeom prst="rect">
            <a:avLst/>
          </a:prstGeom>
        </p:spPr>
        <p:txBody>
          <a:bodyPr wrap="square">
            <a:spAutoFit/>
          </a:bodyPr>
          <a:lstStyle/>
          <a:p>
            <a:r>
              <a:rPr lang="" b="1" dirty="0"/>
              <a:t>S</a:t>
            </a:r>
            <a:r>
              <a:rPr lang="" b="1"/>
              <a:t>ampling: </a:t>
            </a:r>
            <a:r>
              <a:rPr lang=""/>
              <a:t>selection of a subset of individuals from a statistical population to estimate characteristics of the whole population.</a:t>
            </a:r>
          </a:p>
          <a:p>
            <a:endParaRPr lang=""/>
          </a:p>
          <a:p>
            <a:endParaRPr lang=""/>
          </a:p>
          <a:p>
            <a:endParaRPr lang=""/>
          </a:p>
          <a:p>
            <a:endParaRPr lang=""/>
          </a:p>
          <a:p>
            <a:pPr algn="just"/>
            <a:endParaRPr lang="" b="1" dirty="0"/>
          </a:p>
          <a:p>
            <a:endParaRPr lang=""/>
          </a:p>
          <a:p>
            <a:endParaRPr lang=""/>
          </a:p>
          <a:p>
            <a:endParaRPr lang=""/>
          </a:p>
          <a:p>
            <a:pPr algn="just"/>
            <a:r>
              <a:rPr lang="" b="1"/>
              <a:t>Random sample</a:t>
            </a:r>
            <a:r>
              <a:rPr lang=""/>
              <a:t>: pick </a:t>
            </a:r>
            <a:r>
              <a:rPr lang="" dirty="0"/>
              <a:t>the individuals</a:t>
            </a:r>
            <a:r>
              <a:rPr lang=""/>
              <a:t> randomly from the population. It is the best way to avoid bias. The results are better when you pick more individuals. For example, nationwide opinion polls survey around 2000 people, and the results are nearly as good (within about 1%) as asking everyone.</a:t>
            </a:r>
          </a:p>
          <a:p>
            <a:pPr algn="just"/>
            <a:endParaRPr lang="" b="1"/>
          </a:p>
          <a:p>
            <a:pPr algn="just"/>
            <a:r>
              <a:rPr lang="" b="1"/>
              <a:t>Systematic sample</a:t>
            </a:r>
            <a:r>
              <a:rPr lang=""/>
              <a:t>: select individual following a specific rule such as picking an individual every 4th. </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842" y="1178289"/>
            <a:ext cx="3642661" cy="147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tângulo 5"/>
          <p:cNvSpPr/>
          <p:nvPr/>
        </p:nvSpPr>
        <p:spPr>
          <a:xfrm>
            <a:off x="4906683" y="2542180"/>
            <a:ext cx="1601820" cy="215444"/>
          </a:xfrm>
          <a:prstGeom prst="rect">
            <a:avLst/>
          </a:prstGeom>
        </p:spPr>
        <p:txBody>
          <a:bodyPr wrap="square">
            <a:spAutoFit/>
          </a:bodyPr>
          <a:lstStyle/>
          <a:p>
            <a:pPr algn="just"/>
            <a:r>
              <a:rPr lang="pt-BR" sz="800" dirty="0"/>
              <a:t>mathsisfun.com/data/</a:t>
            </a:r>
            <a:r>
              <a:rPr lang="pt-BR" sz="800" dirty="0" err="1"/>
              <a:t>sampling</a:t>
            </a:r>
            <a:endParaRPr lang="pt-BR" sz="800" dirty="0"/>
          </a:p>
        </p:txBody>
      </p:sp>
    </p:spTree>
    <p:extLst>
      <p:ext uri="{BB962C8B-B14F-4D97-AF65-F5344CB8AC3E}">
        <p14:creationId xmlns:p14="http://schemas.microsoft.com/office/powerpoint/2010/main" val="577393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21</a:t>
            </a:fld>
            <a:endParaRPr lang="en"/>
          </a:p>
        </p:txBody>
      </p:sp>
      <p:sp>
        <p:nvSpPr>
          <p:cNvPr id="15" name="TextBox 1">
            <a:extLst>
              <a:ext uri="{FF2B5EF4-FFF2-40B4-BE49-F238E27FC236}">
                <a16:creationId xmlns:a16="http://schemas.microsoft.com/office/drawing/2014/main" id="{E386004C-6E1A-43B8-95DC-88929575B3B9}"/>
              </a:ext>
            </a:extLst>
          </p:cNvPr>
          <p:cNvSpPr txBox="1"/>
          <p:nvPr/>
        </p:nvSpPr>
        <p:spPr>
          <a:xfrm>
            <a:off x="1253001" y="87085"/>
            <a:ext cx="5755341" cy="338554"/>
          </a:xfrm>
          <a:prstGeom prst="rect">
            <a:avLst/>
          </a:prstGeom>
          <a:noFill/>
        </p:spPr>
        <p:txBody>
          <a:bodyPr wrap="square" rtlCol="0">
            <a:spAutoFit/>
          </a:bodyPr>
          <a:lstStyle/>
          <a:p>
            <a:r>
              <a:rPr lang="en-US" sz="1600" b="1" dirty="0"/>
              <a:t>Statistics</a:t>
            </a:r>
            <a:r>
              <a:rPr lang="en-US" dirty="0"/>
              <a:t>  </a:t>
            </a:r>
          </a:p>
        </p:txBody>
      </p:sp>
      <p:sp>
        <p:nvSpPr>
          <p:cNvPr id="5" name="Retângulo 4"/>
          <p:cNvSpPr/>
          <p:nvPr/>
        </p:nvSpPr>
        <p:spPr>
          <a:xfrm>
            <a:off x="568483" y="629172"/>
            <a:ext cx="8237379" cy="3539430"/>
          </a:xfrm>
          <a:prstGeom prst="rect">
            <a:avLst/>
          </a:prstGeom>
        </p:spPr>
        <p:txBody>
          <a:bodyPr wrap="square">
            <a:spAutoFit/>
          </a:bodyPr>
          <a:lstStyle/>
          <a:p>
            <a:r>
              <a:rPr lang="" b="1" dirty="0"/>
              <a:t>S</a:t>
            </a:r>
            <a:r>
              <a:rPr lang="" b="1"/>
              <a:t>ampling: </a:t>
            </a:r>
            <a:r>
              <a:rPr lang=""/>
              <a:t>selection of a subset of individuals from a statistical population to estimate characteristics of the whole population.</a:t>
            </a:r>
          </a:p>
          <a:p>
            <a:endParaRPr lang=""/>
          </a:p>
          <a:p>
            <a:endParaRPr lang=""/>
          </a:p>
          <a:p>
            <a:endParaRPr lang=""/>
          </a:p>
          <a:p>
            <a:endParaRPr lang=""/>
          </a:p>
          <a:p>
            <a:pPr algn="just"/>
            <a:endParaRPr lang="" b="1"/>
          </a:p>
          <a:p>
            <a:pPr algn="just"/>
            <a:endParaRPr lang="" b="1"/>
          </a:p>
          <a:p>
            <a:pPr algn="just"/>
            <a:endParaRPr lang="" b="1"/>
          </a:p>
          <a:p>
            <a:pPr algn="just"/>
            <a:endParaRPr lang="" b="1" dirty="0"/>
          </a:p>
          <a:p>
            <a:pPr algn="just"/>
            <a:r>
              <a:rPr lang="" b="1" dirty="0"/>
              <a:t>Stratified sample</a:t>
            </a:r>
            <a:r>
              <a:rPr lang="" dirty="0"/>
              <a:t>: divide the individuals in specific categories and pick them according to its proportional in the sample. For example, pick 7 students in a 100 group of people from the city because there are 7% of students in the city. </a:t>
            </a:r>
            <a:endParaRPr lang="pt-BR" dirty="0"/>
          </a:p>
          <a:p>
            <a:endParaRPr lang=""/>
          </a:p>
          <a:p>
            <a:pPr algn="just"/>
            <a:r>
              <a:rPr lang="" b="1"/>
              <a:t>Cluster sample</a:t>
            </a:r>
            <a:r>
              <a:rPr lang=""/>
              <a:t>: divide the individuals in many groups and select randomly whole groups. For example, divide the city in regions and pick randomly 3 regions to survey everyone there.</a:t>
            </a:r>
            <a:endParaRPr lang="" b="1"/>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842" y="1178289"/>
            <a:ext cx="3642661" cy="147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tângulo 5"/>
          <p:cNvSpPr/>
          <p:nvPr/>
        </p:nvSpPr>
        <p:spPr>
          <a:xfrm>
            <a:off x="4906683" y="2542180"/>
            <a:ext cx="1601820" cy="215444"/>
          </a:xfrm>
          <a:prstGeom prst="rect">
            <a:avLst/>
          </a:prstGeom>
        </p:spPr>
        <p:txBody>
          <a:bodyPr wrap="square">
            <a:spAutoFit/>
          </a:bodyPr>
          <a:lstStyle/>
          <a:p>
            <a:pPr algn="just"/>
            <a:r>
              <a:rPr lang="pt-BR" sz="800" dirty="0"/>
              <a:t>mathsisfun.com/data/</a:t>
            </a:r>
            <a:r>
              <a:rPr lang="pt-BR" sz="800" dirty="0" err="1"/>
              <a:t>sampling</a:t>
            </a:r>
            <a:endParaRPr lang="pt-BR" sz="800" dirty="0"/>
          </a:p>
        </p:txBody>
      </p:sp>
    </p:spTree>
    <p:extLst>
      <p:ext uri="{BB962C8B-B14F-4D97-AF65-F5344CB8AC3E}">
        <p14:creationId xmlns:p14="http://schemas.microsoft.com/office/powerpoint/2010/main" val="3958423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22</a:t>
            </a:fld>
            <a:endParaRPr lang="en"/>
          </a:p>
        </p:txBody>
      </p:sp>
      <p:sp>
        <p:nvSpPr>
          <p:cNvPr id="15" name="TextBox 1">
            <a:extLst>
              <a:ext uri="{FF2B5EF4-FFF2-40B4-BE49-F238E27FC236}">
                <a16:creationId xmlns:a16="http://schemas.microsoft.com/office/drawing/2014/main" id="{E386004C-6E1A-43B8-95DC-88929575B3B9}"/>
              </a:ext>
            </a:extLst>
          </p:cNvPr>
          <p:cNvSpPr txBox="1"/>
          <p:nvPr/>
        </p:nvSpPr>
        <p:spPr>
          <a:xfrm>
            <a:off x="1253001" y="87085"/>
            <a:ext cx="5755341" cy="338554"/>
          </a:xfrm>
          <a:prstGeom prst="rect">
            <a:avLst/>
          </a:prstGeom>
          <a:noFill/>
        </p:spPr>
        <p:txBody>
          <a:bodyPr wrap="square" rtlCol="0">
            <a:spAutoFit/>
          </a:bodyPr>
          <a:lstStyle/>
          <a:p>
            <a:r>
              <a:rPr lang="en-US" sz="1600" b="1" dirty="0"/>
              <a:t>Statistics</a:t>
            </a:r>
            <a:r>
              <a:rPr lang="" sz="1600" b="1"/>
              <a:t> - Python</a:t>
            </a:r>
            <a:r>
              <a:rPr lang="en-US" dirty="0"/>
              <a:t>  </a:t>
            </a:r>
          </a:p>
        </p:txBody>
      </p:sp>
      <p:sp>
        <p:nvSpPr>
          <p:cNvPr id="17" name="Rectangle 2">
            <a:extLst>
              <a:ext uri="{FF2B5EF4-FFF2-40B4-BE49-F238E27FC236}">
                <a16:creationId xmlns:a16="http://schemas.microsoft.com/office/drawing/2014/main" id="{7C543336-959C-4623-9867-F9C772D6CEB2}"/>
              </a:ext>
            </a:extLst>
          </p:cNvPr>
          <p:cNvSpPr/>
          <p:nvPr/>
        </p:nvSpPr>
        <p:spPr>
          <a:xfrm>
            <a:off x="3395664" y="90655"/>
            <a:ext cx="5410201" cy="4708981"/>
          </a:xfrm>
          <a:prstGeom prst="rect">
            <a:avLst/>
          </a:prstGeom>
          <a:solidFill>
            <a:schemeClr val="bg1">
              <a:lumMod val="85000"/>
            </a:schemeClr>
          </a:solidFill>
        </p:spPr>
        <p:txBody>
          <a:bodyPr wrap="square">
            <a:spAutoFit/>
          </a:bodyPr>
          <a:lstStyle/>
          <a:p>
            <a:r>
              <a:rPr lang="en-US" sz="1000" dirty="0">
                <a:latin typeface="Courier New" panose="02070309020205020404" pitchFamily="49" charset="0"/>
                <a:cs typeface="Courier New" panose="02070309020205020404" pitchFamily="49" charset="0"/>
              </a:rPr>
              <a:t>import </a:t>
            </a:r>
            <a:r>
              <a:rPr lang="en-US" sz="1000" dirty="0" err="1">
                <a:latin typeface="Courier New" panose="02070309020205020404" pitchFamily="49" charset="0"/>
                <a:cs typeface="Courier New" panose="02070309020205020404" pitchFamily="49" charset="0"/>
              </a:rPr>
              <a:t>numpy</a:t>
            </a:r>
            <a:r>
              <a:rPr lang="en-US" sz="1000" dirty="0">
                <a:latin typeface="Courier New" panose="02070309020205020404" pitchFamily="49" charset="0"/>
                <a:cs typeface="Courier New" panose="02070309020205020404" pitchFamily="49" charset="0"/>
              </a:rPr>
              <a:t> as </a:t>
            </a:r>
            <a:r>
              <a:rPr lang="en-US" sz="1000" dirty="0" err="1">
                <a:latin typeface="Courier New" panose="02070309020205020404" pitchFamily="49" charset="0"/>
                <a:cs typeface="Courier New" panose="02070309020205020404" pitchFamily="49" charset="0"/>
              </a:rPr>
              <a:t>np</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from </a:t>
            </a:r>
            <a:r>
              <a:rPr lang="en-US" sz="1000" dirty="0" err="1">
                <a:latin typeface="Courier New" panose="02070309020205020404" pitchFamily="49" charset="0"/>
                <a:cs typeface="Courier New" panose="02070309020205020404" pitchFamily="49" charset="0"/>
              </a:rPr>
              <a:t>scipy</a:t>
            </a:r>
            <a:r>
              <a:rPr lang="en-US" sz="1000" dirty="0">
                <a:latin typeface="Courier New" panose="02070309020205020404" pitchFamily="49" charset="0"/>
                <a:cs typeface="Courier New" panose="02070309020205020404" pitchFamily="49" charset="0"/>
              </a:rPr>
              <a:t> import stats</a:t>
            </a:r>
          </a:p>
          <a:p>
            <a:r>
              <a:rPr lang="en-US" sz="1000" dirty="0">
                <a:latin typeface="Courier New" panose="02070309020205020404" pitchFamily="49" charset="0"/>
                <a:cs typeface="Courier New" panose="02070309020205020404" pitchFamily="49" charset="0"/>
              </a:rPr>
              <a:t>from </a:t>
            </a:r>
            <a:r>
              <a:rPr lang="en-US" sz="1000" dirty="0" err="1">
                <a:latin typeface="Courier New" panose="02070309020205020404" pitchFamily="49" charset="0"/>
                <a:cs typeface="Courier New" panose="02070309020205020404" pitchFamily="49" charset="0"/>
              </a:rPr>
              <a:t>scipy.stats</a:t>
            </a:r>
            <a:r>
              <a:rPr lang="en-US" sz="1000" dirty="0">
                <a:latin typeface="Courier New" panose="02070309020205020404" pitchFamily="49" charset="0"/>
                <a:cs typeface="Courier New" panose="02070309020205020404" pitchFamily="49" charset="0"/>
              </a:rPr>
              <a:t> import </a:t>
            </a:r>
            <a:r>
              <a:rPr lang="en-US" sz="1000" dirty="0" err="1">
                <a:latin typeface="Courier New" panose="02070309020205020404" pitchFamily="49" charset="0"/>
                <a:cs typeface="Courier New" panose="02070309020205020404" pitchFamily="49" charset="0"/>
              </a:rPr>
              <a:t>gmean</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from </a:t>
            </a:r>
            <a:r>
              <a:rPr lang="en-US" sz="1000" dirty="0" err="1">
                <a:latin typeface="Courier New" panose="02070309020205020404" pitchFamily="49" charset="0"/>
                <a:cs typeface="Courier New" panose="02070309020205020404" pitchFamily="49" charset="0"/>
              </a:rPr>
              <a:t>scipy.stats</a:t>
            </a:r>
            <a:r>
              <a:rPr lang="en-US" sz="1000" dirty="0">
                <a:latin typeface="Courier New" panose="02070309020205020404" pitchFamily="49" charset="0"/>
                <a:cs typeface="Courier New" panose="02070309020205020404" pitchFamily="49" charset="0"/>
              </a:rPr>
              <a:t> import </a:t>
            </a:r>
            <a:r>
              <a:rPr lang="en-US" sz="1000" dirty="0" err="1">
                <a:latin typeface="Courier New" panose="02070309020205020404" pitchFamily="49" charset="0"/>
                <a:cs typeface="Courier New" panose="02070309020205020404" pitchFamily="49" charset="0"/>
              </a:rPr>
              <a:t>hmean</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import random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numbers = [ 1, 1, 2, 2, 3, 3, 4, 1, 2 ]</a:t>
            </a:r>
            <a:endParaRPr lang="" sz="100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print(numbers)</a:t>
            </a:r>
          </a:p>
          <a:p>
            <a:r>
              <a:rPr lang="en-US" sz="1000" dirty="0">
                <a:latin typeface="Courier New" panose="02070309020205020404" pitchFamily="49" charset="0"/>
                <a:cs typeface="Courier New" panose="02070309020205020404" pitchFamily="49" charset="0"/>
              </a:rPr>
              <a:t>Mean = </a:t>
            </a:r>
            <a:r>
              <a:rPr lang="en-US" sz="1000" dirty="0" err="1">
                <a:latin typeface="Courier New" panose="02070309020205020404" pitchFamily="49" charset="0"/>
                <a:cs typeface="Courier New" panose="02070309020205020404" pitchFamily="49" charset="0"/>
              </a:rPr>
              <a:t>np.mean</a:t>
            </a:r>
            <a:r>
              <a:rPr lang="en-US" sz="1000" dirty="0">
                <a:latin typeface="Courier New" panose="02070309020205020404" pitchFamily="49" charset="0"/>
                <a:cs typeface="Courier New" panose="02070309020205020404" pitchFamily="49" charset="0"/>
              </a:rPr>
              <a:t>(numbers)</a:t>
            </a:r>
          </a:p>
          <a:p>
            <a:r>
              <a:rPr lang="en-US" sz="1000" dirty="0">
                <a:latin typeface="Courier New" panose="02070309020205020404" pitchFamily="49" charset="0"/>
                <a:cs typeface="Courier New" panose="02070309020205020404" pitchFamily="49" charset="0"/>
              </a:rPr>
              <a:t>Median = </a:t>
            </a:r>
            <a:r>
              <a:rPr lang="en-US" sz="1000" dirty="0" err="1">
                <a:latin typeface="Courier New" panose="02070309020205020404" pitchFamily="49" charset="0"/>
                <a:cs typeface="Courier New" panose="02070309020205020404" pitchFamily="49" charset="0"/>
              </a:rPr>
              <a:t>np.median</a:t>
            </a:r>
            <a:r>
              <a:rPr lang="en-US" sz="1000" dirty="0">
                <a:latin typeface="Courier New" panose="02070309020205020404" pitchFamily="49" charset="0"/>
                <a:cs typeface="Courier New" panose="02070309020205020404" pitchFamily="49" charset="0"/>
              </a:rPr>
              <a:t>(numbers)</a:t>
            </a:r>
          </a:p>
          <a:p>
            <a:r>
              <a:rPr lang="en-US" sz="1000" dirty="0">
                <a:latin typeface="Courier New" panose="02070309020205020404" pitchFamily="49" charset="0"/>
                <a:cs typeface="Courier New" panose="02070309020205020404" pitchFamily="49" charset="0"/>
              </a:rPr>
              <a:t>Mode = </a:t>
            </a:r>
            <a:r>
              <a:rPr lang="en-US" sz="1000" dirty="0" err="1">
                <a:latin typeface="Courier New" panose="02070309020205020404" pitchFamily="49" charset="0"/>
                <a:cs typeface="Courier New" panose="02070309020205020404" pitchFamily="49" charset="0"/>
              </a:rPr>
              <a:t>int</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stats.mode</a:t>
            </a:r>
            <a:r>
              <a:rPr lang="en-US" sz="1000" dirty="0">
                <a:latin typeface="Courier New" panose="02070309020205020404" pitchFamily="49" charset="0"/>
                <a:cs typeface="Courier New" panose="02070309020205020404" pitchFamily="49" charset="0"/>
              </a:rPr>
              <a:t>(numbers)[0])   # index 1 gives frequency</a:t>
            </a:r>
          </a:p>
          <a:p>
            <a:r>
              <a:rPr lang="en-US" sz="1000" dirty="0">
                <a:latin typeface="Courier New" panose="02070309020205020404" pitchFamily="49" charset="0"/>
                <a:cs typeface="Courier New" panose="02070309020205020404" pitchFamily="49" charset="0"/>
              </a:rPr>
              <a:t>print("Mean = ", Mean, "\</a:t>
            </a:r>
            <a:r>
              <a:rPr lang="en-US" sz="1000" dirty="0" err="1">
                <a:latin typeface="Courier New" panose="02070309020205020404" pitchFamily="49" charset="0"/>
                <a:cs typeface="Courier New" panose="02070309020205020404" pitchFamily="49" charset="0"/>
              </a:rPr>
              <a:t>nMedian</a:t>
            </a:r>
            <a:r>
              <a:rPr lang="en-US" sz="1000" dirty="0">
                <a:latin typeface="Courier New" panose="02070309020205020404" pitchFamily="49" charset="0"/>
                <a:cs typeface="Courier New" panose="02070309020205020404" pitchFamily="49" charset="0"/>
              </a:rPr>
              <a:t> = ", Median, "\</a:t>
            </a:r>
            <a:r>
              <a:rPr lang="en-US" sz="1000" dirty="0" err="1">
                <a:latin typeface="Courier New" panose="02070309020205020404" pitchFamily="49" charset="0"/>
                <a:cs typeface="Courier New" panose="02070309020205020404" pitchFamily="49" charset="0"/>
              </a:rPr>
              <a:t>nMode</a:t>
            </a:r>
            <a:r>
              <a:rPr lang="en-US" sz="1000" dirty="0">
                <a:latin typeface="Courier New" panose="02070309020205020404" pitchFamily="49" charset="0"/>
                <a:cs typeface="Courier New" panose="02070309020205020404" pitchFamily="49" charset="0"/>
              </a:rPr>
              <a:t> = ", Mode)</a:t>
            </a:r>
          </a:p>
          <a:p>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Geometric_Mean</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gmean</a:t>
            </a:r>
            <a:r>
              <a:rPr lang="en-US" sz="1000" dirty="0">
                <a:latin typeface="Courier New" panose="02070309020205020404" pitchFamily="49" charset="0"/>
                <a:cs typeface="Courier New" panose="02070309020205020404" pitchFamily="49" charset="0"/>
              </a:rPr>
              <a:t>(numbers)</a:t>
            </a:r>
          </a:p>
          <a:p>
            <a:r>
              <a:rPr lang="en-US" sz="1000" dirty="0" err="1">
                <a:latin typeface="Courier New" panose="02070309020205020404" pitchFamily="49" charset="0"/>
                <a:cs typeface="Courier New" panose="02070309020205020404" pitchFamily="49" charset="0"/>
              </a:rPr>
              <a:t>Harmonic_mean</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hmean</a:t>
            </a:r>
            <a:r>
              <a:rPr lang="en-US" sz="1000" dirty="0">
                <a:latin typeface="Courier New" panose="02070309020205020404" pitchFamily="49" charset="0"/>
                <a:cs typeface="Courier New" panose="02070309020205020404" pitchFamily="49" charset="0"/>
              </a:rPr>
              <a:t>(numbers)</a:t>
            </a:r>
          </a:p>
          <a:p>
            <a:r>
              <a:rPr lang="en-US" sz="1000" dirty="0">
                <a:latin typeface="Courier New" panose="02070309020205020404" pitchFamily="49" charset="0"/>
                <a:cs typeface="Courier New" panose="02070309020205020404" pitchFamily="49" charset="0"/>
              </a:rPr>
              <a:t>print("Geometric Mean = ", </a:t>
            </a:r>
            <a:r>
              <a:rPr lang="en-US" sz="1000" dirty="0" err="1">
                <a:latin typeface="Courier New" panose="02070309020205020404" pitchFamily="49" charset="0"/>
                <a:cs typeface="Courier New" panose="02070309020205020404" pitchFamily="49" charset="0"/>
              </a:rPr>
              <a:t>Geometric_Mean</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nHarmonic</a:t>
            </a:r>
            <a:r>
              <a:rPr lang="en-US" sz="1000" dirty="0">
                <a:latin typeface="Courier New" panose="02070309020205020404" pitchFamily="49" charset="0"/>
                <a:cs typeface="Courier New" panose="02070309020205020404" pitchFamily="49" charset="0"/>
              </a:rPr>
              <a:t> Mean = ", </a:t>
            </a:r>
            <a:r>
              <a:rPr lang="en-US" sz="1000" dirty="0" err="1">
                <a:latin typeface="Courier New" panose="02070309020205020404" pitchFamily="49" charset="0"/>
                <a:cs typeface="Courier New" panose="02070309020205020404" pitchFamily="49" charset="0"/>
              </a:rPr>
              <a:t>Harmonic_mean</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Variance = </a:t>
            </a:r>
            <a:r>
              <a:rPr lang="en-US" sz="1000" dirty="0" err="1">
                <a:latin typeface="Courier New" panose="02070309020205020404" pitchFamily="49" charset="0"/>
                <a:cs typeface="Courier New" panose="02070309020205020404" pitchFamily="49" charset="0"/>
              </a:rPr>
              <a:t>np.var</a:t>
            </a:r>
            <a:r>
              <a:rPr lang="en-US" sz="1000" dirty="0">
                <a:latin typeface="Courier New" panose="02070309020205020404" pitchFamily="49" charset="0"/>
                <a:cs typeface="Courier New" panose="02070309020205020404" pitchFamily="49" charset="0"/>
              </a:rPr>
              <a:t>(numbers)</a:t>
            </a:r>
          </a:p>
          <a:p>
            <a:r>
              <a:rPr lang="en-US" sz="1000" dirty="0" err="1">
                <a:latin typeface="Courier New" panose="02070309020205020404" pitchFamily="49" charset="0"/>
                <a:cs typeface="Courier New" panose="02070309020205020404" pitchFamily="49" charset="0"/>
              </a:rPr>
              <a:t>Standard_Deviation</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np.std</a:t>
            </a:r>
            <a:r>
              <a:rPr lang="en-US" sz="1000" dirty="0">
                <a:latin typeface="Courier New" panose="02070309020205020404" pitchFamily="49" charset="0"/>
                <a:cs typeface="Courier New" panose="02070309020205020404" pitchFamily="49" charset="0"/>
              </a:rPr>
              <a:t>(numbers)</a:t>
            </a:r>
          </a:p>
          <a:p>
            <a:r>
              <a:rPr lang="en-US" sz="1000" dirty="0">
                <a:latin typeface="Courier New" panose="02070309020205020404" pitchFamily="49" charset="0"/>
                <a:cs typeface="Courier New" panose="02070309020205020404" pitchFamily="49" charset="0"/>
              </a:rPr>
              <a:t>print("Variance = ", Variance, "\</a:t>
            </a:r>
            <a:r>
              <a:rPr lang="en-US" sz="1000" dirty="0" err="1">
                <a:latin typeface="Courier New" panose="02070309020205020404" pitchFamily="49" charset="0"/>
                <a:cs typeface="Courier New" panose="02070309020205020404" pitchFamily="49" charset="0"/>
              </a:rPr>
              <a:t>nStandard</a:t>
            </a:r>
            <a:r>
              <a:rPr lang="en-US" sz="1000" dirty="0">
                <a:latin typeface="Courier New" panose="02070309020205020404" pitchFamily="49" charset="0"/>
                <a:cs typeface="Courier New" panose="02070309020205020404" pitchFamily="49" charset="0"/>
              </a:rPr>
              <a:t> deviation = ", </a:t>
            </a:r>
            <a:r>
              <a:rPr lang="en-US" sz="1000" dirty="0" err="1">
                <a:latin typeface="Courier New" panose="02070309020205020404" pitchFamily="49" charset="0"/>
                <a:cs typeface="Courier New" panose="02070309020205020404" pitchFamily="49" charset="0"/>
              </a:rPr>
              <a:t>Standard_Deviation</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Q1 = </a:t>
            </a:r>
            <a:r>
              <a:rPr lang="en-US" sz="1000" dirty="0" err="1">
                <a:latin typeface="Courier New" panose="02070309020205020404" pitchFamily="49" charset="0"/>
                <a:cs typeface="Courier New" panose="02070309020205020404" pitchFamily="49" charset="0"/>
              </a:rPr>
              <a:t>np.percentile</a:t>
            </a:r>
            <a:r>
              <a:rPr lang="en-US" sz="1000" dirty="0">
                <a:latin typeface="Courier New" panose="02070309020205020404" pitchFamily="49" charset="0"/>
                <a:cs typeface="Courier New" panose="02070309020205020404" pitchFamily="49" charset="0"/>
              </a:rPr>
              <a:t>(numbers, 25)</a:t>
            </a:r>
          </a:p>
          <a:p>
            <a:r>
              <a:rPr lang="en-US" sz="1000" dirty="0">
                <a:latin typeface="Courier New" panose="02070309020205020404" pitchFamily="49" charset="0"/>
                <a:cs typeface="Courier New" panose="02070309020205020404" pitchFamily="49" charset="0"/>
              </a:rPr>
              <a:t>Q2 = </a:t>
            </a:r>
            <a:r>
              <a:rPr lang="en-US" sz="1000" dirty="0" err="1">
                <a:latin typeface="Courier New" panose="02070309020205020404" pitchFamily="49" charset="0"/>
                <a:cs typeface="Courier New" panose="02070309020205020404" pitchFamily="49" charset="0"/>
              </a:rPr>
              <a:t>np.percentile</a:t>
            </a:r>
            <a:r>
              <a:rPr lang="en-US" sz="1000" dirty="0">
                <a:latin typeface="Courier New" panose="02070309020205020404" pitchFamily="49" charset="0"/>
                <a:cs typeface="Courier New" panose="02070309020205020404" pitchFamily="49" charset="0"/>
              </a:rPr>
              <a:t>(numbers, 50)  </a:t>
            </a:r>
          </a:p>
          <a:p>
            <a:r>
              <a:rPr lang="en-US" sz="1000" dirty="0">
                <a:latin typeface="Courier New" panose="02070309020205020404" pitchFamily="49" charset="0"/>
                <a:cs typeface="Courier New" panose="02070309020205020404" pitchFamily="49" charset="0"/>
              </a:rPr>
              <a:t>Q3 = </a:t>
            </a:r>
            <a:r>
              <a:rPr lang="en-US" sz="1000" dirty="0" err="1">
                <a:latin typeface="Courier New" panose="02070309020205020404" pitchFamily="49" charset="0"/>
                <a:cs typeface="Courier New" panose="02070309020205020404" pitchFamily="49" charset="0"/>
              </a:rPr>
              <a:t>np.percentile</a:t>
            </a:r>
            <a:r>
              <a:rPr lang="en-US" sz="1000" dirty="0">
                <a:latin typeface="Courier New" panose="02070309020205020404" pitchFamily="49" charset="0"/>
                <a:cs typeface="Courier New" panose="02070309020205020404" pitchFamily="49" charset="0"/>
              </a:rPr>
              <a:t>(numbers, 75)</a:t>
            </a:r>
          </a:p>
          <a:p>
            <a:r>
              <a:rPr lang="en-US" sz="1000" dirty="0">
                <a:latin typeface="Courier New" panose="02070309020205020404" pitchFamily="49" charset="0"/>
                <a:cs typeface="Courier New" panose="02070309020205020404" pitchFamily="49" charset="0"/>
              </a:rPr>
              <a:t>print("Q1 = ", Q1, "\nQ2 = ", Q2, "\nQ3 = ", Q3) # 1 1 1 2 2 2 3 3 4</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Sample = [1, 2, 3, 4, 5, 6, 7, 8, 9, 10, 11, 12]  </a:t>
            </a:r>
          </a:p>
          <a:p>
            <a:r>
              <a:rPr lang="en-US" sz="1000" dirty="0">
                <a:latin typeface="Courier New" panose="02070309020205020404" pitchFamily="49" charset="0"/>
                <a:cs typeface="Courier New" panose="02070309020205020404" pitchFamily="49" charset="0"/>
              </a:rPr>
              <a:t>print("With list:", </a:t>
            </a:r>
            <a:r>
              <a:rPr lang="en-US" sz="1000" dirty="0" err="1">
                <a:latin typeface="Courier New" panose="02070309020205020404" pitchFamily="49" charset="0"/>
                <a:cs typeface="Courier New" panose="02070309020205020404" pitchFamily="49" charset="0"/>
              </a:rPr>
              <a:t>random.sample</a:t>
            </a:r>
            <a:r>
              <a:rPr lang="en-US" sz="1000" dirty="0">
                <a:latin typeface="Courier New" panose="02070309020205020404" pitchFamily="49" charset="0"/>
                <a:cs typeface="Courier New" panose="02070309020205020404" pitchFamily="49" charset="0"/>
              </a:rPr>
              <a:t>(Sample, 5)) </a:t>
            </a:r>
          </a:p>
        </p:txBody>
      </p:sp>
      <p:sp>
        <p:nvSpPr>
          <p:cNvPr id="5" name="CaixaDeTexto 4"/>
          <p:cNvSpPr txBox="1"/>
          <p:nvPr/>
        </p:nvSpPr>
        <p:spPr>
          <a:xfrm>
            <a:off x="442927" y="1629795"/>
            <a:ext cx="885825" cy="307777"/>
          </a:xfrm>
          <a:prstGeom prst="rect">
            <a:avLst/>
          </a:prstGeom>
          <a:noFill/>
        </p:spPr>
        <p:txBody>
          <a:bodyPr wrap="square" rtlCol="0">
            <a:spAutoFit/>
          </a:bodyPr>
          <a:lstStyle/>
          <a:p>
            <a:r>
              <a:rPr lang=""/>
              <a:t>Output:</a:t>
            </a:r>
            <a:endParaRPr lang="pt-BR" dirty="0"/>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351"/>
          <a:stretch/>
        </p:blipFill>
        <p:spPr bwMode="auto">
          <a:xfrm>
            <a:off x="781849" y="1953842"/>
            <a:ext cx="2070887"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138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23</a:t>
            </a:fld>
            <a:endParaRPr lang="en"/>
          </a:p>
        </p:txBody>
      </p:sp>
      <p:sp>
        <p:nvSpPr>
          <p:cNvPr id="17" name="TextBox 1">
            <a:extLst>
              <a:ext uri="{FF2B5EF4-FFF2-40B4-BE49-F238E27FC236}">
                <a16:creationId xmlns:a16="http://schemas.microsoft.com/office/drawing/2014/main" id="{E386004C-6E1A-43B8-95DC-88929575B3B9}"/>
              </a:ext>
            </a:extLst>
          </p:cNvPr>
          <p:cNvSpPr txBox="1"/>
          <p:nvPr/>
        </p:nvSpPr>
        <p:spPr>
          <a:xfrm>
            <a:off x="1253001" y="87085"/>
            <a:ext cx="5755341" cy="338554"/>
          </a:xfrm>
          <a:prstGeom prst="rect">
            <a:avLst/>
          </a:prstGeom>
          <a:noFill/>
        </p:spPr>
        <p:txBody>
          <a:bodyPr wrap="square" rtlCol="0">
            <a:spAutoFit/>
          </a:bodyPr>
          <a:lstStyle/>
          <a:p>
            <a:r>
              <a:rPr lang="en-US" sz="1600" b="1" dirty="0"/>
              <a:t>Statistics</a:t>
            </a:r>
            <a:r>
              <a:rPr lang="" sz="1600" b="1"/>
              <a:t> - review</a:t>
            </a:r>
            <a:r>
              <a:rPr lang="en-US" dirty="0"/>
              <a:t>  </a:t>
            </a:r>
          </a:p>
        </p:txBody>
      </p:sp>
      <p:graphicFrame>
        <p:nvGraphicFramePr>
          <p:cNvPr id="9" name="Objeto 8"/>
          <p:cNvGraphicFramePr>
            <a:graphicFrameLocks noChangeAspect="1"/>
          </p:cNvGraphicFramePr>
          <p:nvPr/>
        </p:nvGraphicFramePr>
        <p:xfrm>
          <a:off x="958720" y="315709"/>
          <a:ext cx="2119311" cy="758676"/>
        </p:xfrm>
        <a:graphic>
          <a:graphicData uri="http://schemas.openxmlformats.org/presentationml/2006/ole">
            <mc:AlternateContent xmlns:mc="http://schemas.openxmlformats.org/markup-compatibility/2006">
              <mc:Choice xmlns:v="urn:schemas-microsoft-com:vml" Requires="v">
                <p:oleObj spid="_x0000_s4145" name="Equação" r:id="rId4" imgW="1663560" imgH="609480" progId="Equation.3">
                  <p:embed/>
                </p:oleObj>
              </mc:Choice>
              <mc:Fallback>
                <p:oleObj name="Equação" r:id="rId4" imgW="1663560" imgH="609480" progId="Equation.3">
                  <p:embed/>
                  <p:pic>
                    <p:nvPicPr>
                      <p:cNvPr id="9" name="Objeto 8"/>
                      <p:cNvPicPr>
                        <a:picLocks noChangeAspect="1" noChangeArrowheads="1"/>
                      </p:cNvPicPr>
                      <p:nvPr/>
                    </p:nvPicPr>
                    <p:blipFill>
                      <a:blip r:embed="rId5"/>
                      <a:srcRect/>
                      <a:stretch>
                        <a:fillRect/>
                      </a:stretch>
                    </p:blipFill>
                    <p:spPr bwMode="auto">
                      <a:xfrm>
                        <a:off x="958720" y="315709"/>
                        <a:ext cx="2119311" cy="75867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6" name="CaixaDeTexto 25"/>
              <p:cNvSpPr txBox="1"/>
              <p:nvPr/>
            </p:nvSpPr>
            <p:spPr>
              <a:xfrm>
                <a:off x="228868" y="667499"/>
                <a:ext cx="8895836" cy="3774431"/>
              </a:xfrm>
              <a:prstGeom prst="rect">
                <a:avLst/>
              </a:prstGeom>
              <a:noFill/>
            </p:spPr>
            <p:txBody>
              <a:bodyPr wrap="square" rtlCol="0">
                <a:spAutoFit/>
              </a:bodyPr>
              <a:lstStyle/>
              <a:p>
                <a:r>
                  <a:rPr lang="" b="1" dirty="0"/>
                  <a:t>Mean:</a:t>
                </a:r>
              </a:p>
              <a:p>
                <a:endParaRPr lang="" b="1" dirty="0"/>
              </a:p>
              <a:p>
                <a:r>
                  <a:rPr lang="en-US" b="1" dirty="0"/>
                  <a:t>Median</a:t>
                </a:r>
                <a:r>
                  <a:rPr lang="en-US" dirty="0"/>
                  <a:t>:</a:t>
                </a:r>
                <a:r>
                  <a:rPr lang="en-US" b="1" dirty="0"/>
                  <a:t> </a:t>
                </a:r>
                <a:r>
                  <a:rPr lang="en-US" dirty="0"/>
                  <a:t>The middle value in an ordered sequence of observations</a:t>
                </a:r>
                <a:r>
                  <a:rPr lang="" dirty="0"/>
                  <a:t>.</a:t>
                </a:r>
              </a:p>
              <a:p>
                <a:r>
                  <a:rPr lang="en-US" b="1" dirty="0"/>
                  <a:t>Mode</a:t>
                </a:r>
                <a:r>
                  <a:rPr lang="en-US" dirty="0"/>
                  <a:t>: The value that is observed most frequently</a:t>
                </a:r>
                <a:endParaRPr lang="" dirty="0"/>
              </a:p>
              <a:p>
                <a:endParaRPr lang="" b="1" dirty="0"/>
              </a:p>
              <a:p>
                <a:r>
                  <a:rPr lang="" b="1" dirty="0"/>
                  <a:t>Geometric mean</a:t>
                </a:r>
                <a:r>
                  <a:rPr lang="en-US" b="1" dirty="0"/>
                  <a:t>:</a:t>
                </a:r>
                <a:endParaRPr lang="" b="1" dirty="0"/>
              </a:p>
              <a:p>
                <a:endParaRPr lang="" b="1" dirty="0"/>
              </a:p>
              <a:p>
                <a:r>
                  <a:rPr lang="" b="1" dirty="0"/>
                  <a:t>Harmonic mean</a:t>
                </a:r>
                <a:r>
                  <a:rPr lang="en-US" b="1" dirty="0"/>
                  <a:t>:</a:t>
                </a:r>
                <a:endParaRPr lang="" b="1" dirty="0"/>
              </a:p>
              <a:p>
                <a:endParaRPr lang="" b="1" dirty="0"/>
              </a:p>
              <a:p>
                <a:endParaRPr lang="" b="1" dirty="0"/>
              </a:p>
              <a:p>
                <a:endParaRPr lang="" b="1" dirty="0"/>
              </a:p>
              <a:p>
                <a:r>
                  <a:rPr lang="" b="1" dirty="0"/>
                  <a:t>Variance:</a:t>
                </a:r>
              </a:p>
              <a:p>
                <a:endParaRPr lang="" b="1" dirty="0"/>
              </a:p>
              <a:p>
                <a:r>
                  <a:rPr lang="en-US" b="1" dirty="0"/>
                  <a:t>Standard Deviation</a:t>
                </a:r>
                <a:r>
                  <a:rPr lang="en-US" dirty="0"/>
                  <a:t>:</a:t>
                </a:r>
                <a:r>
                  <a:rPr lang="" dirty="0"/>
                  <a:t> </a:t>
                </a:r>
                <a14:m>
                  <m:oMath xmlns:m="http://schemas.openxmlformats.org/officeDocument/2006/math">
                    <m:rad>
                      <m:radPr>
                        <m:degHide m:val="on"/>
                        <m:ctrlPr>
                          <a:rPr lang="pt-BR" i="1" smtClean="0">
                            <a:latin typeface="Cambria Math" panose="02040503050406030204" pitchFamily="18" charset="0"/>
                          </a:rPr>
                        </m:ctrlPr>
                      </m:radPr>
                      <m:deg/>
                      <m:e>
                        <m:r>
                          <a:rPr lang="" b="0" i="1" smtClean="0">
                            <a:latin typeface="Cambria Math"/>
                          </a:rPr>
                          <m:t>𝑉𝑎𝑟𝑖𝑎𝑛𝑐𝑒</m:t>
                        </m:r>
                      </m:e>
                    </m:rad>
                  </m:oMath>
                </a14:m>
                <a:endParaRPr lang="" dirty="0"/>
              </a:p>
              <a:p>
                <a:endParaRPr lang="" dirty="0"/>
              </a:p>
              <a:p>
                <a:r>
                  <a:rPr lang="" b="1" dirty="0"/>
                  <a:t>Sampling: </a:t>
                </a:r>
                <a:r>
                  <a:rPr lang="" dirty="0"/>
                  <a:t>selection of a subset of individuals from a statistical population to estimate characteristics of the whole population.</a:t>
                </a:r>
                <a:endParaRPr lang="pt-BR" dirty="0"/>
              </a:p>
            </p:txBody>
          </p:sp>
        </mc:Choice>
        <mc:Fallback xmlns="">
          <p:sp>
            <p:nvSpPr>
              <p:cNvPr id="26" name="CaixaDeTexto 25"/>
              <p:cNvSpPr txBox="1">
                <a:spLocks noRot="1" noChangeAspect="1" noMove="1" noResize="1" noEditPoints="1" noAdjustHandles="1" noChangeArrowheads="1" noChangeShapeType="1" noTextEdit="1"/>
              </p:cNvSpPr>
              <p:nvPr/>
            </p:nvSpPr>
            <p:spPr>
              <a:xfrm>
                <a:off x="228868" y="667499"/>
                <a:ext cx="8895836" cy="3774431"/>
              </a:xfrm>
              <a:prstGeom prst="rect">
                <a:avLst/>
              </a:prstGeom>
              <a:blipFill>
                <a:blip r:embed="rId6"/>
                <a:stretch>
                  <a:fillRect l="-206" t="-161" b="-806"/>
                </a:stretch>
              </a:blipFill>
            </p:spPr>
            <p:txBody>
              <a:bodyPr/>
              <a:lstStyle/>
              <a:p>
                <a:r>
                  <a:rPr lang="en-US">
                    <a:noFill/>
                  </a:rPr>
                  <a:t> </a:t>
                </a:r>
              </a:p>
            </p:txBody>
          </p:sp>
        </mc:Fallback>
      </mc:AlternateContent>
      <p:graphicFrame>
        <p:nvGraphicFramePr>
          <p:cNvPr id="10" name="Objeto 9"/>
          <p:cNvGraphicFramePr>
            <a:graphicFrameLocks noChangeAspect="1"/>
          </p:cNvGraphicFramePr>
          <p:nvPr/>
        </p:nvGraphicFramePr>
        <p:xfrm>
          <a:off x="1148226" y="2979767"/>
          <a:ext cx="1761661" cy="401029"/>
        </p:xfrm>
        <a:graphic>
          <a:graphicData uri="http://schemas.openxmlformats.org/presentationml/2006/ole">
            <mc:AlternateContent xmlns:mc="http://schemas.openxmlformats.org/markup-compatibility/2006">
              <mc:Choice xmlns:v="urn:schemas-microsoft-com:vml" Requires="v">
                <p:oleObj spid="_x0000_s4146" name="Equation" r:id="rId7" imgW="1841500" imgH="419100" progId="Equation.3">
                  <p:embed/>
                </p:oleObj>
              </mc:Choice>
              <mc:Fallback>
                <p:oleObj name="Equation" r:id="rId7" imgW="1841500" imgH="419100" progId="Equation.3">
                  <p:embed/>
                  <p:pic>
                    <p:nvPicPr>
                      <p:cNvPr id="10" name="Objeto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226" y="2979767"/>
                        <a:ext cx="1761661" cy="401029"/>
                      </a:xfrm>
                      <a:prstGeom prst="rect">
                        <a:avLst/>
                      </a:prstGeom>
                      <a:noFill/>
                      <a:ln>
                        <a:noFill/>
                      </a:ln>
                      <a:effectLst/>
                    </p:spPr>
                  </p:pic>
                </p:oleObj>
              </mc:Fallback>
            </mc:AlternateContent>
          </a:graphicData>
        </a:graphic>
      </p:graphicFrame>
      <p:graphicFrame>
        <p:nvGraphicFramePr>
          <p:cNvPr id="15" name="Objeto 14"/>
          <p:cNvGraphicFramePr>
            <a:graphicFrameLocks noChangeAspect="1"/>
          </p:cNvGraphicFramePr>
          <p:nvPr/>
        </p:nvGraphicFramePr>
        <p:xfrm>
          <a:off x="1785937" y="1411200"/>
          <a:ext cx="1808163" cy="722158"/>
        </p:xfrm>
        <a:graphic>
          <a:graphicData uri="http://schemas.openxmlformats.org/presentationml/2006/ole">
            <mc:AlternateContent xmlns:mc="http://schemas.openxmlformats.org/markup-compatibility/2006">
              <mc:Choice xmlns:v="urn:schemas-microsoft-com:vml" Requires="v">
                <p:oleObj spid="_x0000_s4147" name="Equação" r:id="rId9" imgW="1333440" imgH="545760" progId="Equation.3">
                  <p:embed/>
                </p:oleObj>
              </mc:Choice>
              <mc:Fallback>
                <p:oleObj name="Equação" r:id="rId9" imgW="1333440" imgH="545760" progId="Equation.3">
                  <p:embed/>
                  <p:pic>
                    <p:nvPicPr>
                      <p:cNvPr id="15" name="Objeto 14"/>
                      <p:cNvPicPr>
                        <a:picLocks noChangeAspect="1" noChangeArrowheads="1"/>
                      </p:cNvPicPr>
                      <p:nvPr/>
                    </p:nvPicPr>
                    <p:blipFill>
                      <a:blip r:embed="rId10"/>
                      <a:srcRect/>
                      <a:stretch>
                        <a:fillRect/>
                      </a:stretch>
                    </p:blipFill>
                    <p:spPr bwMode="auto">
                      <a:xfrm>
                        <a:off x="1785937" y="1411200"/>
                        <a:ext cx="1808163" cy="722158"/>
                      </a:xfrm>
                      <a:prstGeom prst="rect">
                        <a:avLst/>
                      </a:prstGeom>
                      <a:noFill/>
                      <a:ln>
                        <a:noFill/>
                      </a:ln>
                    </p:spPr>
                  </p:pic>
                </p:oleObj>
              </mc:Fallback>
            </mc:AlternateContent>
          </a:graphicData>
        </a:graphic>
      </p:graphicFrame>
      <p:graphicFrame>
        <p:nvGraphicFramePr>
          <p:cNvPr id="19" name="Objeto 18"/>
          <p:cNvGraphicFramePr>
            <a:graphicFrameLocks noChangeAspect="1"/>
          </p:cNvGraphicFramePr>
          <p:nvPr/>
        </p:nvGraphicFramePr>
        <p:xfrm>
          <a:off x="1795463" y="2150294"/>
          <a:ext cx="1538008" cy="588120"/>
        </p:xfrm>
        <a:graphic>
          <a:graphicData uri="http://schemas.openxmlformats.org/presentationml/2006/ole">
            <mc:AlternateContent xmlns:mc="http://schemas.openxmlformats.org/markup-compatibility/2006">
              <mc:Choice xmlns:v="urn:schemas-microsoft-com:vml" Requires="v">
                <p:oleObj spid="_x0000_s4148" name="Equação" r:id="rId11" imgW="1587240" imgH="622080" progId="Equation.3">
                  <p:embed/>
                </p:oleObj>
              </mc:Choice>
              <mc:Fallback>
                <p:oleObj name="Equação" r:id="rId11" imgW="1587240" imgH="622080" progId="Equation.3">
                  <p:embed/>
                  <p:pic>
                    <p:nvPicPr>
                      <p:cNvPr id="19" name="Objeto 18"/>
                      <p:cNvPicPr>
                        <a:picLocks noChangeAspect="1" noChangeArrowheads="1"/>
                      </p:cNvPicPr>
                      <p:nvPr/>
                    </p:nvPicPr>
                    <p:blipFill>
                      <a:blip r:embed="rId12"/>
                      <a:srcRect/>
                      <a:stretch>
                        <a:fillRect/>
                      </a:stretch>
                    </p:blipFill>
                    <p:spPr bwMode="auto">
                      <a:xfrm>
                        <a:off x="1795463" y="2150294"/>
                        <a:ext cx="1538008" cy="58812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282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E8E384-8305-4895-8589-813408F5BCA1}"/>
              </a:ext>
            </a:extLst>
          </p:cNvPr>
          <p:cNvSpPr>
            <a:spLocks noGrp="1"/>
          </p:cNvSpPr>
          <p:nvPr>
            <p:ph type="body" idx="1"/>
          </p:nvPr>
        </p:nvSpPr>
        <p:spPr/>
        <p:txBody>
          <a:bodyPr/>
          <a:lstStyle/>
          <a:p>
            <a:r>
              <a:rPr lang="en-US" dirty="0">
                <a:solidFill>
                  <a:schemeClr val="bg1"/>
                </a:solidFill>
              </a:rPr>
              <a:t>Make it work </a:t>
            </a:r>
          </a:p>
          <a:p>
            <a:r>
              <a:rPr lang="en-US" dirty="0">
                <a:solidFill>
                  <a:schemeClr val="bg1"/>
                </a:solidFill>
              </a:rPr>
              <a:t>Make it Right </a:t>
            </a:r>
          </a:p>
          <a:p>
            <a:r>
              <a:rPr lang="en-US" dirty="0">
                <a:solidFill>
                  <a:schemeClr val="bg1"/>
                </a:solidFill>
              </a:rPr>
              <a:t>Make it Fast </a:t>
            </a:r>
            <a:endParaRPr lang="pt-PT" dirty="0">
              <a:solidFill>
                <a:schemeClr val="bg1"/>
              </a:solidFill>
            </a:endParaRPr>
          </a:p>
        </p:txBody>
      </p:sp>
    </p:spTree>
    <p:extLst>
      <p:ext uri="{BB962C8B-B14F-4D97-AF65-F5344CB8AC3E}">
        <p14:creationId xmlns:p14="http://schemas.microsoft.com/office/powerpoint/2010/main" val="2589328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9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23" name="TextBox 22">
            <a:extLst>
              <a:ext uri="{FF2B5EF4-FFF2-40B4-BE49-F238E27FC236}">
                <a16:creationId xmlns:a16="http://schemas.microsoft.com/office/drawing/2014/main" id="{647ECD9A-0CB3-4EA6-8C14-0A24C0C63333}"/>
              </a:ext>
            </a:extLst>
          </p:cNvPr>
          <p:cNvSpPr txBox="1"/>
          <p:nvPr/>
        </p:nvSpPr>
        <p:spPr>
          <a:xfrm>
            <a:off x="1661345" y="451777"/>
            <a:ext cx="5018302" cy="400110"/>
          </a:xfrm>
          <a:prstGeom prst="rect">
            <a:avLst/>
          </a:prstGeom>
          <a:noFill/>
        </p:spPr>
        <p:txBody>
          <a:bodyPr wrap="square" rtlCol="0">
            <a:spAutoFit/>
          </a:bodyPr>
          <a:lstStyle/>
          <a:p>
            <a:r>
              <a:rPr lang="pt-PT" sz="2000" b="1" dirty="0">
                <a:solidFill>
                  <a:schemeClr val="tx1"/>
                </a:solidFill>
              </a:rPr>
              <a:t>Periodic functions – exercises spyder  </a:t>
            </a:r>
          </a:p>
        </p:txBody>
      </p:sp>
      <p:sp>
        <p:nvSpPr>
          <p:cNvPr id="2" name="Espaço Reservado para Número de Slide 1"/>
          <p:cNvSpPr>
            <a:spLocks noGrp="1"/>
          </p:cNvSpPr>
          <p:nvPr>
            <p:ph type="sldNum" idx="12"/>
          </p:nvPr>
        </p:nvSpPr>
        <p:spPr/>
        <p:txBody>
          <a:bodyPr/>
          <a:lstStyle/>
          <a:p>
            <a:pPr lvl="0" rtl="0">
              <a:spcBef>
                <a:spcPts val="0"/>
              </a:spcBef>
              <a:buNone/>
            </a:pPr>
            <a:fld id="{00000000-1234-1234-1234-123412341234}" type="slidenum">
              <a:rPr lang="en" smtClean="0"/>
              <a:t>3</a:t>
            </a:fld>
            <a:endParaRPr lang="e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D612E2-B676-41DF-893C-F59F4184143E}"/>
                  </a:ext>
                </a:extLst>
              </p:cNvPr>
              <p:cNvSpPr txBox="1"/>
              <p:nvPr/>
            </p:nvSpPr>
            <p:spPr>
              <a:xfrm>
                <a:off x="910743" y="1120332"/>
                <a:ext cx="1210203" cy="304186"/>
              </a:xfrm>
              <a:prstGeom prst="rect">
                <a:avLst/>
              </a:prstGeom>
              <a:noFill/>
            </p:spPr>
            <p:txBody>
              <a:bodyPr wrap="none" lIns="0" tIns="0" rIns="0" bIns="0" rtlCol="0">
                <a:spAutoFit/>
              </a:bodyPr>
              <a:lstStyle/>
              <a:p>
                <a:r>
                  <a:rPr lang="en-US" dirty="0"/>
                  <a:t>y</a:t>
                </a:r>
                <a14:m>
                  <m:oMath xmlns:m="http://schemas.openxmlformats.org/officeDocument/2006/math">
                    <m:r>
                      <a:rPr lang="en-US" b="0" i="1" smtClean="0">
                        <a:latin typeface="Cambria Math" panose="02040503050406030204" pitchFamily="18" charset="0"/>
                      </a:rPr>
                      <m:t>=4+</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75D612E2-B676-41DF-893C-F59F4184143E}"/>
                  </a:ext>
                </a:extLst>
              </p:cNvPr>
              <p:cNvSpPr txBox="1">
                <a:spLocks noRot="1" noChangeAspect="1" noMove="1" noResize="1" noEditPoints="1" noAdjustHandles="1" noChangeArrowheads="1" noChangeShapeType="1" noTextEdit="1"/>
              </p:cNvSpPr>
              <p:nvPr/>
            </p:nvSpPr>
            <p:spPr>
              <a:xfrm>
                <a:off x="910743" y="1120332"/>
                <a:ext cx="1210203" cy="304186"/>
              </a:xfrm>
              <a:prstGeom prst="rect">
                <a:avLst/>
              </a:prstGeom>
              <a:blipFill>
                <a:blip r:embed="rId3"/>
                <a:stretch>
                  <a:fillRect l="-9045" t="-4000" r="-502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77FFB2-314B-4E72-8818-D7FB882913F9}"/>
                  </a:ext>
                </a:extLst>
              </p:cNvPr>
              <p:cNvSpPr txBox="1"/>
              <p:nvPr/>
            </p:nvSpPr>
            <p:spPr>
              <a:xfrm>
                <a:off x="897546" y="1646797"/>
                <a:ext cx="1527598" cy="215444"/>
              </a:xfrm>
              <a:prstGeom prst="rect">
                <a:avLst/>
              </a:prstGeom>
              <a:noFill/>
            </p:spPr>
            <p:txBody>
              <a:bodyPr wrap="none" lIns="0" tIns="0" rIns="0" bIns="0" rtlCol="0">
                <a:spAutoFit/>
              </a:bodyPr>
              <a:lstStyle/>
              <a:p>
                <a:r>
                  <a:rPr lang="en-US" dirty="0"/>
                  <a:t>y</a:t>
                </a:r>
                <a14:m>
                  <m:oMath xmlns:m="http://schemas.openxmlformats.org/officeDocument/2006/math">
                    <m:r>
                      <a:rPr lang="en-US" b="0" i="1" smtClean="0">
                        <a:latin typeface="Cambria Math" panose="02040503050406030204" pitchFamily="18" charset="0"/>
                      </a:rPr>
                      <m:t>=−4 </m:t>
                    </m:r>
                    <m:r>
                      <a:rPr lang="en-US" b="0" i="1" smtClean="0">
                        <a:latin typeface="Cambria Math" panose="02040503050406030204" pitchFamily="18" charset="0"/>
                      </a:rPr>
                      <m:t>𝑐𝑜𝑠</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oMath>
                </a14:m>
                <a:endParaRPr lang="en-US" dirty="0"/>
              </a:p>
            </p:txBody>
          </p:sp>
        </mc:Choice>
        <mc:Fallback xmlns="">
          <p:sp>
            <p:nvSpPr>
              <p:cNvPr id="17" name="TextBox 16">
                <a:extLst>
                  <a:ext uri="{FF2B5EF4-FFF2-40B4-BE49-F238E27FC236}">
                    <a16:creationId xmlns:a16="http://schemas.microsoft.com/office/drawing/2014/main" id="{9977FFB2-314B-4E72-8818-D7FB882913F9}"/>
                  </a:ext>
                </a:extLst>
              </p:cNvPr>
              <p:cNvSpPr txBox="1">
                <a:spLocks noRot="1" noChangeAspect="1" noMove="1" noResize="1" noEditPoints="1" noAdjustHandles="1" noChangeArrowheads="1" noChangeShapeType="1" noTextEdit="1"/>
              </p:cNvSpPr>
              <p:nvPr/>
            </p:nvSpPr>
            <p:spPr>
              <a:xfrm>
                <a:off x="897546" y="1646797"/>
                <a:ext cx="1527598" cy="215444"/>
              </a:xfrm>
              <a:prstGeom prst="rect">
                <a:avLst/>
              </a:prstGeom>
              <a:blipFill>
                <a:blip r:embed="rId4"/>
                <a:stretch>
                  <a:fillRect l="-7171" t="-25714" r="-3586" b="-5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CA8BD53-9EEE-48FF-A79F-9CAA62570306}"/>
              </a:ext>
            </a:extLst>
          </p:cNvPr>
          <p:cNvSpPr txBox="1"/>
          <p:nvPr/>
        </p:nvSpPr>
        <p:spPr>
          <a:xfrm>
            <a:off x="2840182" y="1095970"/>
            <a:ext cx="5652654" cy="307777"/>
          </a:xfrm>
          <a:prstGeom prst="rect">
            <a:avLst/>
          </a:prstGeom>
          <a:noFill/>
        </p:spPr>
        <p:txBody>
          <a:bodyPr wrap="square" rtlCol="0">
            <a:spAutoFit/>
          </a:bodyPr>
          <a:lstStyle/>
          <a:p>
            <a:r>
              <a:rPr lang="en-US" dirty="0"/>
              <a:t>Radians                                 degrees                                 samples</a:t>
            </a:r>
          </a:p>
        </p:txBody>
      </p:sp>
      <p:sp>
        <p:nvSpPr>
          <p:cNvPr id="5" name="TextBox 4">
            <a:extLst>
              <a:ext uri="{FF2B5EF4-FFF2-40B4-BE49-F238E27FC236}">
                <a16:creationId xmlns:a16="http://schemas.microsoft.com/office/drawing/2014/main" id="{03DDBB82-6629-4FD0-AD4D-8FD0E73C0E31}"/>
              </a:ext>
            </a:extLst>
          </p:cNvPr>
          <p:cNvSpPr txBox="1"/>
          <p:nvPr/>
        </p:nvSpPr>
        <p:spPr>
          <a:xfrm>
            <a:off x="768926" y="2369127"/>
            <a:ext cx="7502238" cy="738664"/>
          </a:xfrm>
          <a:prstGeom prst="rect">
            <a:avLst/>
          </a:prstGeom>
          <a:noFill/>
        </p:spPr>
        <p:txBody>
          <a:bodyPr wrap="square" rtlCol="0">
            <a:spAutoFit/>
          </a:bodyPr>
          <a:lstStyle/>
          <a:p>
            <a:r>
              <a:rPr lang="en-US" dirty="0"/>
              <a:t>What is the period of these functions?</a:t>
            </a:r>
          </a:p>
          <a:p>
            <a:r>
              <a:rPr lang="en-US" dirty="0"/>
              <a:t>What is the amplitude? </a:t>
            </a:r>
          </a:p>
          <a:p>
            <a:r>
              <a:rPr lang="en-US" dirty="0"/>
              <a:t>How many samples (minimum amount ) is needed to see the smoothing  charts ?</a:t>
            </a:r>
          </a:p>
        </p:txBody>
      </p:sp>
    </p:spTree>
    <p:extLst>
      <p:ext uri="{BB962C8B-B14F-4D97-AF65-F5344CB8AC3E}">
        <p14:creationId xmlns:p14="http://schemas.microsoft.com/office/powerpoint/2010/main" val="3398366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23" name="TextBox 22">
            <a:extLst>
              <a:ext uri="{FF2B5EF4-FFF2-40B4-BE49-F238E27FC236}">
                <a16:creationId xmlns:a16="http://schemas.microsoft.com/office/drawing/2014/main" id="{647ECD9A-0CB3-4EA6-8C14-0A24C0C63333}"/>
              </a:ext>
            </a:extLst>
          </p:cNvPr>
          <p:cNvSpPr txBox="1"/>
          <p:nvPr/>
        </p:nvSpPr>
        <p:spPr>
          <a:xfrm>
            <a:off x="1661345" y="451777"/>
            <a:ext cx="5344262" cy="400110"/>
          </a:xfrm>
          <a:prstGeom prst="rect">
            <a:avLst/>
          </a:prstGeom>
          <a:noFill/>
        </p:spPr>
        <p:txBody>
          <a:bodyPr wrap="square" rtlCol="0">
            <a:spAutoFit/>
          </a:bodyPr>
          <a:lstStyle/>
          <a:p>
            <a:r>
              <a:rPr lang="pt-PT" sz="2000" b="1" dirty="0">
                <a:solidFill>
                  <a:schemeClr val="tx1"/>
                </a:solidFill>
              </a:rPr>
              <a:t>Periodic functions – exercises spyder  </a:t>
            </a:r>
          </a:p>
        </p:txBody>
      </p:sp>
      <p:sp>
        <p:nvSpPr>
          <p:cNvPr id="2" name="Espaço Reservado para Número de Slide 1"/>
          <p:cNvSpPr>
            <a:spLocks noGrp="1"/>
          </p:cNvSpPr>
          <p:nvPr>
            <p:ph type="sldNum" idx="12"/>
          </p:nvPr>
        </p:nvSpPr>
        <p:spPr/>
        <p:txBody>
          <a:bodyPr/>
          <a:lstStyle/>
          <a:p>
            <a:pPr lvl="0" rtl="0">
              <a:spcBef>
                <a:spcPts val="0"/>
              </a:spcBef>
              <a:buNone/>
            </a:pPr>
            <a:fld id="{00000000-1234-1234-1234-123412341234}" type="slidenum">
              <a:rPr lang="en" smtClean="0"/>
              <a:t>4</a:t>
            </a:fld>
            <a:endParaRPr lang="e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D612E2-B676-41DF-893C-F59F4184143E}"/>
                  </a:ext>
                </a:extLst>
              </p:cNvPr>
              <p:cNvSpPr txBox="1"/>
              <p:nvPr/>
            </p:nvSpPr>
            <p:spPr>
              <a:xfrm>
                <a:off x="494335" y="2022338"/>
                <a:ext cx="1210203" cy="304186"/>
              </a:xfrm>
              <a:prstGeom prst="rect">
                <a:avLst/>
              </a:prstGeom>
              <a:noFill/>
            </p:spPr>
            <p:txBody>
              <a:bodyPr wrap="none" lIns="0" tIns="0" rIns="0" bIns="0" rtlCol="0">
                <a:spAutoFit/>
              </a:bodyPr>
              <a:lstStyle/>
              <a:p>
                <a:r>
                  <a:rPr lang="en-US" dirty="0"/>
                  <a:t>y</a:t>
                </a:r>
                <a14:m>
                  <m:oMath xmlns:m="http://schemas.openxmlformats.org/officeDocument/2006/math">
                    <m:r>
                      <a:rPr lang="en-US" b="0" i="1" smtClean="0">
                        <a:latin typeface="Cambria Math" panose="02040503050406030204" pitchFamily="18" charset="0"/>
                      </a:rPr>
                      <m:t>=4+</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75D612E2-B676-41DF-893C-F59F4184143E}"/>
                  </a:ext>
                </a:extLst>
              </p:cNvPr>
              <p:cNvSpPr txBox="1">
                <a:spLocks noRot="1" noChangeAspect="1" noMove="1" noResize="1" noEditPoints="1" noAdjustHandles="1" noChangeArrowheads="1" noChangeShapeType="1" noTextEdit="1"/>
              </p:cNvSpPr>
              <p:nvPr/>
            </p:nvSpPr>
            <p:spPr>
              <a:xfrm>
                <a:off x="494335" y="2022338"/>
                <a:ext cx="1210203" cy="304186"/>
              </a:xfrm>
              <a:prstGeom prst="rect">
                <a:avLst/>
              </a:prstGeom>
              <a:blipFill>
                <a:blip r:embed="rId3"/>
                <a:stretch>
                  <a:fillRect l="-9045" t="-6000" r="-502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77FFB2-314B-4E72-8818-D7FB882913F9}"/>
                  </a:ext>
                </a:extLst>
              </p:cNvPr>
              <p:cNvSpPr txBox="1"/>
              <p:nvPr/>
            </p:nvSpPr>
            <p:spPr>
              <a:xfrm>
                <a:off x="466009" y="2413347"/>
                <a:ext cx="1527598" cy="215444"/>
              </a:xfrm>
              <a:prstGeom prst="rect">
                <a:avLst/>
              </a:prstGeom>
              <a:noFill/>
            </p:spPr>
            <p:txBody>
              <a:bodyPr wrap="none" lIns="0" tIns="0" rIns="0" bIns="0" rtlCol="0">
                <a:spAutoFit/>
              </a:bodyPr>
              <a:lstStyle/>
              <a:p>
                <a:r>
                  <a:rPr lang="en-US" dirty="0"/>
                  <a:t>y</a:t>
                </a:r>
                <a14:m>
                  <m:oMath xmlns:m="http://schemas.openxmlformats.org/officeDocument/2006/math">
                    <m:r>
                      <a:rPr lang="en-US" b="0" i="1" smtClean="0">
                        <a:latin typeface="Cambria Math" panose="02040503050406030204" pitchFamily="18" charset="0"/>
                      </a:rPr>
                      <m:t>=−4 </m:t>
                    </m:r>
                    <m:r>
                      <a:rPr lang="en-US" b="0" i="1" smtClean="0">
                        <a:latin typeface="Cambria Math" panose="02040503050406030204" pitchFamily="18" charset="0"/>
                      </a:rPr>
                      <m:t>𝑐𝑜𝑠</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oMath>
                </a14:m>
                <a:endParaRPr lang="en-US" dirty="0"/>
              </a:p>
            </p:txBody>
          </p:sp>
        </mc:Choice>
        <mc:Fallback xmlns="">
          <p:sp>
            <p:nvSpPr>
              <p:cNvPr id="17" name="TextBox 16">
                <a:extLst>
                  <a:ext uri="{FF2B5EF4-FFF2-40B4-BE49-F238E27FC236}">
                    <a16:creationId xmlns:a16="http://schemas.microsoft.com/office/drawing/2014/main" id="{9977FFB2-314B-4E72-8818-D7FB882913F9}"/>
                  </a:ext>
                </a:extLst>
              </p:cNvPr>
              <p:cNvSpPr txBox="1">
                <a:spLocks noRot="1" noChangeAspect="1" noMove="1" noResize="1" noEditPoints="1" noAdjustHandles="1" noChangeArrowheads="1" noChangeShapeType="1" noTextEdit="1"/>
              </p:cNvSpPr>
              <p:nvPr/>
            </p:nvSpPr>
            <p:spPr>
              <a:xfrm>
                <a:off x="466009" y="2413347"/>
                <a:ext cx="1527598" cy="215444"/>
              </a:xfrm>
              <a:prstGeom prst="rect">
                <a:avLst/>
              </a:prstGeom>
              <a:blipFill>
                <a:blip r:embed="rId4"/>
                <a:stretch>
                  <a:fillRect l="-7171" t="-25714" r="-3586" b="-5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CA8BD53-9EEE-48FF-A79F-9CAA62570306}"/>
              </a:ext>
            </a:extLst>
          </p:cNvPr>
          <p:cNvSpPr txBox="1"/>
          <p:nvPr/>
        </p:nvSpPr>
        <p:spPr>
          <a:xfrm>
            <a:off x="2824083" y="846672"/>
            <a:ext cx="4648200" cy="307777"/>
          </a:xfrm>
          <a:prstGeom prst="rect">
            <a:avLst/>
          </a:prstGeom>
          <a:noFill/>
        </p:spPr>
        <p:txBody>
          <a:bodyPr wrap="square" rtlCol="0">
            <a:spAutoFit/>
          </a:bodyPr>
          <a:lstStyle/>
          <a:p>
            <a:r>
              <a:rPr lang="en-US" dirty="0"/>
              <a:t>Radians                                                        degrees</a:t>
            </a:r>
          </a:p>
        </p:txBody>
      </p:sp>
      <p:pic>
        <p:nvPicPr>
          <p:cNvPr id="5" name="Picture 4">
            <a:extLst>
              <a:ext uri="{FF2B5EF4-FFF2-40B4-BE49-F238E27FC236}">
                <a16:creationId xmlns:a16="http://schemas.microsoft.com/office/drawing/2014/main" id="{B3FBBFB0-1220-417D-A274-95272AECD938}"/>
              </a:ext>
            </a:extLst>
          </p:cNvPr>
          <p:cNvPicPr>
            <a:picLocks noChangeAspect="1"/>
          </p:cNvPicPr>
          <p:nvPr/>
        </p:nvPicPr>
        <p:blipFill>
          <a:blip r:embed="rId5"/>
          <a:stretch>
            <a:fillRect/>
          </a:stretch>
        </p:blipFill>
        <p:spPr>
          <a:xfrm>
            <a:off x="1993607" y="1079235"/>
            <a:ext cx="2769351" cy="1893387"/>
          </a:xfrm>
          <a:prstGeom prst="rect">
            <a:avLst/>
          </a:prstGeom>
        </p:spPr>
      </p:pic>
      <p:pic>
        <p:nvPicPr>
          <p:cNvPr id="6" name="Picture 5">
            <a:extLst>
              <a:ext uri="{FF2B5EF4-FFF2-40B4-BE49-F238E27FC236}">
                <a16:creationId xmlns:a16="http://schemas.microsoft.com/office/drawing/2014/main" id="{F6D67AD6-328F-4E20-827E-87D6D76C0B9A}"/>
              </a:ext>
            </a:extLst>
          </p:cNvPr>
          <p:cNvPicPr>
            <a:picLocks noChangeAspect="1"/>
          </p:cNvPicPr>
          <p:nvPr/>
        </p:nvPicPr>
        <p:blipFill>
          <a:blip r:embed="rId6"/>
          <a:stretch>
            <a:fillRect/>
          </a:stretch>
        </p:blipFill>
        <p:spPr>
          <a:xfrm>
            <a:off x="5192899" y="1131741"/>
            <a:ext cx="2699602" cy="1835092"/>
          </a:xfrm>
          <a:prstGeom prst="rect">
            <a:avLst/>
          </a:prstGeom>
        </p:spPr>
      </p:pic>
      <p:pic>
        <p:nvPicPr>
          <p:cNvPr id="7" name="Picture 6">
            <a:extLst>
              <a:ext uri="{FF2B5EF4-FFF2-40B4-BE49-F238E27FC236}">
                <a16:creationId xmlns:a16="http://schemas.microsoft.com/office/drawing/2014/main" id="{45596E86-394E-41B9-82EF-377AC2DEC0B0}"/>
              </a:ext>
            </a:extLst>
          </p:cNvPr>
          <p:cNvPicPr>
            <a:picLocks noChangeAspect="1"/>
          </p:cNvPicPr>
          <p:nvPr/>
        </p:nvPicPr>
        <p:blipFill>
          <a:blip r:embed="rId7"/>
          <a:stretch>
            <a:fillRect/>
          </a:stretch>
        </p:blipFill>
        <p:spPr>
          <a:xfrm>
            <a:off x="3798381" y="3138696"/>
            <a:ext cx="2699603" cy="1852982"/>
          </a:xfrm>
          <a:prstGeom prst="rect">
            <a:avLst/>
          </a:prstGeom>
        </p:spPr>
      </p:pic>
      <p:sp>
        <p:nvSpPr>
          <p:cNvPr id="10" name="TextBox 9">
            <a:extLst>
              <a:ext uri="{FF2B5EF4-FFF2-40B4-BE49-F238E27FC236}">
                <a16:creationId xmlns:a16="http://schemas.microsoft.com/office/drawing/2014/main" id="{C7DEDC3F-B37F-44C9-9477-0A5D4B8F3E9E}"/>
              </a:ext>
            </a:extLst>
          </p:cNvPr>
          <p:cNvSpPr txBox="1"/>
          <p:nvPr/>
        </p:nvSpPr>
        <p:spPr>
          <a:xfrm>
            <a:off x="4762958" y="2888856"/>
            <a:ext cx="1189530" cy="307777"/>
          </a:xfrm>
          <a:prstGeom prst="rect">
            <a:avLst/>
          </a:prstGeom>
          <a:noFill/>
        </p:spPr>
        <p:txBody>
          <a:bodyPr wrap="square" rtlCol="0">
            <a:spAutoFit/>
          </a:bodyPr>
          <a:lstStyle/>
          <a:p>
            <a:r>
              <a:rPr lang="en-US" dirty="0"/>
              <a:t>Samples</a:t>
            </a:r>
          </a:p>
        </p:txBody>
      </p:sp>
    </p:spTree>
    <p:extLst>
      <p:ext uri="{BB962C8B-B14F-4D97-AF65-F5344CB8AC3E}">
        <p14:creationId xmlns:p14="http://schemas.microsoft.com/office/powerpoint/2010/main" val="1508075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D7D66B-A297-4C60-8CA2-E6A0E57D356F}"/>
              </a:ext>
            </a:extLst>
          </p:cNvPr>
          <p:cNvSpPr txBox="1"/>
          <p:nvPr/>
        </p:nvSpPr>
        <p:spPr>
          <a:xfrm>
            <a:off x="1925273" y="1478560"/>
            <a:ext cx="5285064" cy="248209"/>
          </a:xfrm>
          <a:prstGeom prst="rect">
            <a:avLst/>
          </a:prstGeom>
          <a:noFill/>
        </p:spPr>
        <p:txBody>
          <a:bodyPr wrap="square" rtlCol="0">
            <a:spAutoFit/>
          </a:bodyPr>
          <a:lst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a:t>&lt;WELCOME &gt;</a:t>
            </a:r>
            <a:endParaRPr lang="pt-PT" sz="1013" dirty="0"/>
          </a:p>
        </p:txBody>
      </p:sp>
      <p:pic>
        <p:nvPicPr>
          <p:cNvPr id="8" name="Picture 7" descr="Text&#10;&#10;Description automatically generated">
            <a:extLst>
              <a:ext uri="{FF2B5EF4-FFF2-40B4-BE49-F238E27FC236}">
                <a16:creationId xmlns:a16="http://schemas.microsoft.com/office/drawing/2014/main" id="{AE2D6D27-E7D6-49F4-B153-E7E2D7B6C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3999" cy="5143500"/>
          </a:xfrm>
          <a:prstGeom prst="rect">
            <a:avLst/>
          </a:prstGeom>
          <a:solidFill>
            <a:schemeClr val="tx1">
              <a:alpha val="80000"/>
            </a:schemeClr>
          </a:solidFill>
        </p:spPr>
      </p:pic>
      <p:sp>
        <p:nvSpPr>
          <p:cNvPr id="9" name="Rectangle 8">
            <a:extLst>
              <a:ext uri="{FF2B5EF4-FFF2-40B4-BE49-F238E27FC236}">
                <a16:creationId xmlns:a16="http://schemas.microsoft.com/office/drawing/2014/main" id="{4195872F-5D0E-4567-A5D4-F5407B27E1B5}"/>
              </a:ext>
            </a:extLst>
          </p:cNvPr>
          <p:cNvSpPr/>
          <p:nvPr/>
        </p:nvSpPr>
        <p:spPr>
          <a:xfrm>
            <a:off x="0" y="0"/>
            <a:ext cx="9144000" cy="5143500"/>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pt-PT" sz="1013" dirty="0"/>
          </a:p>
        </p:txBody>
      </p:sp>
      <p:sp>
        <p:nvSpPr>
          <p:cNvPr id="19" name="TextBox 18">
            <a:extLst>
              <a:ext uri="{FF2B5EF4-FFF2-40B4-BE49-F238E27FC236}">
                <a16:creationId xmlns:a16="http://schemas.microsoft.com/office/drawing/2014/main" id="{18489B28-3782-4A9F-A989-5DD2138508B4}"/>
              </a:ext>
            </a:extLst>
          </p:cNvPr>
          <p:cNvSpPr txBox="1"/>
          <p:nvPr/>
        </p:nvSpPr>
        <p:spPr>
          <a:xfrm>
            <a:off x="1662545" y="2237043"/>
            <a:ext cx="6248400" cy="669414"/>
          </a:xfrm>
          <a:prstGeom prst="rect">
            <a:avLst/>
          </a:prstGeom>
          <a:noFill/>
        </p:spPr>
        <p:txBody>
          <a:bodyPr wrap="square" rtlCol="0">
            <a:spAutoFit/>
          </a:bodyPr>
          <a:lst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750" dirty="0">
                <a:solidFill>
                  <a:srgbClr val="FFFF00"/>
                </a:solidFill>
                <a:latin typeface="Courier Std" panose="02070409020205020404" pitchFamily="49" charset="0"/>
              </a:rPr>
              <a:t>&lt;Logarithms&gt; </a:t>
            </a:r>
            <a:endParaRPr lang="pt-PT" sz="3750" dirty="0">
              <a:solidFill>
                <a:srgbClr val="FFFF00"/>
              </a:solidFill>
              <a:latin typeface="Courier Std" panose="02070409020205020404" pitchFamily="49" charset="0"/>
            </a:endParaRPr>
          </a:p>
        </p:txBody>
      </p:sp>
    </p:spTree>
    <p:extLst>
      <p:ext uri="{BB962C8B-B14F-4D97-AF65-F5344CB8AC3E}">
        <p14:creationId xmlns:p14="http://schemas.microsoft.com/office/powerpoint/2010/main" val="125123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A2E0-317B-432A-97E2-3539B0763357}"/>
              </a:ext>
            </a:extLst>
          </p:cNvPr>
          <p:cNvSpPr>
            <a:spLocks noGrp="1"/>
          </p:cNvSpPr>
          <p:nvPr>
            <p:ph type="title"/>
          </p:nvPr>
        </p:nvSpPr>
        <p:spPr>
          <a:xfrm>
            <a:off x="214280" y="2230850"/>
            <a:ext cx="2179056" cy="681800"/>
          </a:xfrm>
        </p:spPr>
        <p:txBody>
          <a:bodyPr>
            <a:normAutofit/>
          </a:bodyPr>
          <a:lstStyle/>
          <a:p>
            <a:pPr>
              <a:lnSpc>
                <a:spcPct val="100000"/>
              </a:lnSpc>
            </a:pPr>
            <a:r>
              <a:rPr lang="en-US" sz="2600" dirty="0">
                <a:solidFill>
                  <a:srgbClr val="FFFF00"/>
                </a:solidFill>
                <a:latin typeface="Arial"/>
                <a:cs typeface="Arial"/>
                <a:sym typeface="Arial"/>
              </a:rPr>
              <a:t>Log scale </a:t>
            </a:r>
          </a:p>
        </p:txBody>
      </p:sp>
      <p:pic>
        <p:nvPicPr>
          <p:cNvPr id="4" name="Picture 3">
            <a:extLst>
              <a:ext uri="{FF2B5EF4-FFF2-40B4-BE49-F238E27FC236}">
                <a16:creationId xmlns:a16="http://schemas.microsoft.com/office/drawing/2014/main" id="{8DDC8F2F-A392-40CE-B0BB-B882EB95BA55}"/>
              </a:ext>
            </a:extLst>
          </p:cNvPr>
          <p:cNvPicPr>
            <a:picLocks noChangeAspect="1"/>
          </p:cNvPicPr>
          <p:nvPr/>
        </p:nvPicPr>
        <p:blipFill>
          <a:blip r:embed="rId2"/>
          <a:stretch>
            <a:fillRect/>
          </a:stretch>
        </p:blipFill>
        <p:spPr>
          <a:xfrm>
            <a:off x="2723089" y="1786593"/>
            <a:ext cx="3140625" cy="1570313"/>
          </a:xfrm>
          <a:prstGeom prst="rect">
            <a:avLst/>
          </a:prstGeom>
        </p:spPr>
      </p:pic>
      <p:pic>
        <p:nvPicPr>
          <p:cNvPr id="5" name="Picture 4">
            <a:extLst>
              <a:ext uri="{FF2B5EF4-FFF2-40B4-BE49-F238E27FC236}">
                <a16:creationId xmlns:a16="http://schemas.microsoft.com/office/drawing/2014/main" id="{19E046C0-03A4-484A-8FAE-DF3BF07F8C7B}"/>
              </a:ext>
            </a:extLst>
          </p:cNvPr>
          <p:cNvPicPr>
            <a:picLocks noChangeAspect="1"/>
          </p:cNvPicPr>
          <p:nvPr/>
        </p:nvPicPr>
        <p:blipFill>
          <a:blip r:embed="rId3"/>
          <a:stretch>
            <a:fillRect/>
          </a:stretch>
        </p:blipFill>
        <p:spPr>
          <a:xfrm>
            <a:off x="6521534" y="419099"/>
            <a:ext cx="2257425" cy="4305300"/>
          </a:xfrm>
          <a:prstGeom prst="rect">
            <a:avLst/>
          </a:prstGeom>
        </p:spPr>
      </p:pic>
    </p:spTree>
    <p:extLst>
      <p:ext uri="{BB962C8B-B14F-4D97-AF65-F5344CB8AC3E}">
        <p14:creationId xmlns:p14="http://schemas.microsoft.com/office/powerpoint/2010/main" val="328741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7</a:t>
            </a:fld>
            <a:endParaRPr lang="en"/>
          </a:p>
        </p:txBody>
      </p:sp>
      <p:sp>
        <p:nvSpPr>
          <p:cNvPr id="6" name="TextBox 5">
            <a:extLst>
              <a:ext uri="{FF2B5EF4-FFF2-40B4-BE49-F238E27FC236}">
                <a16:creationId xmlns:a16="http://schemas.microsoft.com/office/drawing/2014/main" id="{A80EDBD6-514C-46BC-8C91-E2DC5A74A3C3}"/>
              </a:ext>
            </a:extLst>
          </p:cNvPr>
          <p:cNvSpPr txBox="1"/>
          <p:nvPr/>
        </p:nvSpPr>
        <p:spPr>
          <a:xfrm>
            <a:off x="1836835" y="2661606"/>
            <a:ext cx="607273" cy="307777"/>
          </a:xfrm>
          <a:prstGeom prst="rect">
            <a:avLst/>
          </a:prstGeom>
          <a:noFill/>
        </p:spPr>
        <p:txBody>
          <a:bodyPr wrap="square" rtlCol="0">
            <a:spAutoFit/>
          </a:bodyPr>
          <a:lstStyle/>
          <a:p>
            <a:r>
              <a:rPr lang="en-US" dirty="0"/>
              <a:t>y = x</a:t>
            </a:r>
          </a:p>
        </p:txBody>
      </p:sp>
      <p:sp>
        <p:nvSpPr>
          <p:cNvPr id="9" name="Rectangle 8">
            <a:extLst>
              <a:ext uri="{FF2B5EF4-FFF2-40B4-BE49-F238E27FC236}">
                <a16:creationId xmlns:a16="http://schemas.microsoft.com/office/drawing/2014/main" id="{8DC3403B-F145-4E38-8116-944CB76FF8F7}"/>
              </a:ext>
            </a:extLst>
          </p:cNvPr>
          <p:cNvSpPr/>
          <p:nvPr/>
        </p:nvSpPr>
        <p:spPr>
          <a:xfrm>
            <a:off x="344628" y="2912158"/>
            <a:ext cx="2184120" cy="1169551"/>
          </a:xfrm>
          <a:prstGeom prst="rect">
            <a:avLst/>
          </a:prstGeom>
        </p:spPr>
        <p:txBody>
          <a:bodyPr wrap="square">
            <a:spAutoFit/>
          </a:bodyPr>
          <a:lstStyle/>
          <a:p>
            <a:r>
              <a:rPr lang="en-US" dirty="0"/>
              <a:t>import </a:t>
            </a:r>
            <a:r>
              <a:rPr lang="en-US" dirty="0" err="1"/>
              <a:t>numpy</a:t>
            </a:r>
            <a:r>
              <a:rPr lang="en-US" dirty="0"/>
              <a:t> as np </a:t>
            </a:r>
          </a:p>
          <a:p>
            <a:r>
              <a:rPr lang="en-US" dirty="0"/>
              <a:t>x = </a:t>
            </a:r>
            <a:r>
              <a:rPr lang="en-US" dirty="0" err="1"/>
              <a:t>np.linspace</a:t>
            </a:r>
            <a:r>
              <a:rPr lang="en-US" dirty="0"/>
              <a:t>(0,10,10)</a:t>
            </a:r>
          </a:p>
          <a:p>
            <a:r>
              <a:rPr lang="en-US" dirty="0"/>
              <a:t>y = x</a:t>
            </a:r>
          </a:p>
          <a:p>
            <a:r>
              <a:rPr lang="en-US" dirty="0" err="1"/>
              <a:t>plt.plot</a:t>
            </a:r>
            <a:r>
              <a:rPr lang="en-US" dirty="0"/>
              <a:t>(x, y)</a:t>
            </a:r>
          </a:p>
          <a:p>
            <a:r>
              <a:rPr lang="en-US" dirty="0" err="1"/>
              <a:t>plt.grid</a:t>
            </a:r>
            <a:r>
              <a:rPr lang="en-US" dirty="0"/>
              <a:t>()</a:t>
            </a:r>
          </a:p>
        </p:txBody>
      </p:sp>
      <p:sp>
        <p:nvSpPr>
          <p:cNvPr id="28" name="Rectangle 27">
            <a:extLst>
              <a:ext uri="{FF2B5EF4-FFF2-40B4-BE49-F238E27FC236}">
                <a16:creationId xmlns:a16="http://schemas.microsoft.com/office/drawing/2014/main" id="{29878F0C-B391-4840-AAD3-4FE8EA835A0B}"/>
              </a:ext>
            </a:extLst>
          </p:cNvPr>
          <p:cNvSpPr/>
          <p:nvPr/>
        </p:nvSpPr>
        <p:spPr>
          <a:xfrm>
            <a:off x="4919022" y="2744687"/>
            <a:ext cx="2184120" cy="1384995"/>
          </a:xfrm>
          <a:prstGeom prst="rect">
            <a:avLst/>
          </a:prstGeom>
        </p:spPr>
        <p:txBody>
          <a:bodyPr wrap="square">
            <a:spAutoFit/>
          </a:bodyPr>
          <a:lstStyle/>
          <a:p>
            <a:r>
              <a:rPr lang="en-US" dirty="0"/>
              <a:t>import </a:t>
            </a:r>
            <a:r>
              <a:rPr lang="en-US" dirty="0" err="1"/>
              <a:t>numpy</a:t>
            </a:r>
            <a:r>
              <a:rPr lang="en-US" dirty="0"/>
              <a:t> as np </a:t>
            </a:r>
          </a:p>
          <a:p>
            <a:r>
              <a:rPr lang="en-US" dirty="0"/>
              <a:t>x = </a:t>
            </a:r>
            <a:r>
              <a:rPr lang="en-US" dirty="0" err="1"/>
              <a:t>np.linspace</a:t>
            </a:r>
            <a:r>
              <a:rPr lang="en-US" dirty="0"/>
              <a:t>(0,10,10)</a:t>
            </a:r>
          </a:p>
          <a:p>
            <a:r>
              <a:rPr lang="en-US" dirty="0"/>
              <a:t>y = x</a:t>
            </a:r>
          </a:p>
          <a:p>
            <a:r>
              <a:rPr lang="en-US" dirty="0" err="1"/>
              <a:t>plt.plot</a:t>
            </a:r>
            <a:r>
              <a:rPr lang="en-US" dirty="0"/>
              <a:t>(x, y)</a:t>
            </a:r>
          </a:p>
          <a:p>
            <a:r>
              <a:rPr lang="en-US" dirty="0" err="1"/>
              <a:t>plt.semilogy</a:t>
            </a:r>
            <a:r>
              <a:rPr lang="en-US" dirty="0"/>
              <a:t>()</a:t>
            </a:r>
          </a:p>
          <a:p>
            <a:r>
              <a:rPr lang="en-US" dirty="0" err="1"/>
              <a:t>plt.grid</a:t>
            </a:r>
            <a:r>
              <a:rPr lang="en-US" dirty="0"/>
              <a:t>()</a:t>
            </a:r>
          </a:p>
        </p:txBody>
      </p:sp>
      <p:cxnSp>
        <p:nvCxnSpPr>
          <p:cNvPr id="23" name="Straight Arrow Connector 22">
            <a:extLst>
              <a:ext uri="{FF2B5EF4-FFF2-40B4-BE49-F238E27FC236}">
                <a16:creationId xmlns:a16="http://schemas.microsoft.com/office/drawing/2014/main" id="{1D26459D-CE49-4CE6-BA0C-69FB411556AF}"/>
              </a:ext>
            </a:extLst>
          </p:cNvPr>
          <p:cNvCxnSpPr>
            <a:cxnSpLocks/>
          </p:cNvCxnSpPr>
          <p:nvPr/>
        </p:nvCxnSpPr>
        <p:spPr>
          <a:xfrm flipH="1">
            <a:off x="1092061" y="3437184"/>
            <a:ext cx="2054551" cy="59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D5BD626-6095-4814-BFDF-033198E49FC1}"/>
              </a:ext>
            </a:extLst>
          </p:cNvPr>
          <p:cNvCxnSpPr>
            <a:cxnSpLocks/>
          </p:cNvCxnSpPr>
          <p:nvPr/>
        </p:nvCxnSpPr>
        <p:spPr>
          <a:xfrm flipV="1">
            <a:off x="3334871" y="3321424"/>
            <a:ext cx="1584151" cy="115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2E9867-82A7-4682-B14E-77E24D7B9BDD}"/>
              </a:ext>
            </a:extLst>
          </p:cNvPr>
          <p:cNvSpPr txBox="1"/>
          <p:nvPr/>
        </p:nvSpPr>
        <p:spPr>
          <a:xfrm>
            <a:off x="2510111" y="3510476"/>
            <a:ext cx="1457105" cy="307777"/>
          </a:xfrm>
          <a:prstGeom prst="rect">
            <a:avLst/>
          </a:prstGeom>
          <a:solidFill>
            <a:srgbClr val="FED58A"/>
          </a:solidFill>
        </p:spPr>
        <p:txBody>
          <a:bodyPr wrap="square" rtlCol="0">
            <a:spAutoFit/>
          </a:bodyPr>
          <a:lstStyle/>
          <a:p>
            <a:r>
              <a:rPr lang="en-US" dirty="0"/>
              <a:t>Same function</a:t>
            </a:r>
          </a:p>
        </p:txBody>
      </p:sp>
      <p:sp>
        <p:nvSpPr>
          <p:cNvPr id="40" name="Rectangle 39">
            <a:extLst>
              <a:ext uri="{FF2B5EF4-FFF2-40B4-BE49-F238E27FC236}">
                <a16:creationId xmlns:a16="http://schemas.microsoft.com/office/drawing/2014/main" id="{A2CCABEC-EAA0-4E09-967A-18895A92A80F}"/>
              </a:ext>
            </a:extLst>
          </p:cNvPr>
          <p:cNvSpPr/>
          <p:nvPr/>
        </p:nvSpPr>
        <p:spPr>
          <a:xfrm>
            <a:off x="4919022" y="3664364"/>
            <a:ext cx="1457105" cy="2297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042640F1-4815-4DC6-9FB0-0E3D3D565157}"/>
              </a:ext>
            </a:extLst>
          </p:cNvPr>
          <p:cNvPicPr>
            <a:picLocks noChangeAspect="1"/>
          </p:cNvPicPr>
          <p:nvPr/>
        </p:nvPicPr>
        <p:blipFill>
          <a:blip r:embed="rId3"/>
          <a:stretch>
            <a:fillRect/>
          </a:stretch>
        </p:blipFill>
        <p:spPr>
          <a:xfrm>
            <a:off x="410267" y="292263"/>
            <a:ext cx="3670234" cy="2459720"/>
          </a:xfrm>
          <a:prstGeom prst="rect">
            <a:avLst/>
          </a:prstGeom>
        </p:spPr>
      </p:pic>
      <p:pic>
        <p:nvPicPr>
          <p:cNvPr id="43" name="Picture 42">
            <a:extLst>
              <a:ext uri="{FF2B5EF4-FFF2-40B4-BE49-F238E27FC236}">
                <a16:creationId xmlns:a16="http://schemas.microsoft.com/office/drawing/2014/main" id="{FA784525-EA1E-4047-8D21-2687D3423495}"/>
              </a:ext>
            </a:extLst>
          </p:cNvPr>
          <p:cNvPicPr>
            <a:picLocks noChangeAspect="1"/>
          </p:cNvPicPr>
          <p:nvPr/>
        </p:nvPicPr>
        <p:blipFill>
          <a:blip r:embed="rId4"/>
          <a:stretch>
            <a:fillRect/>
          </a:stretch>
        </p:blipFill>
        <p:spPr>
          <a:xfrm>
            <a:off x="4867046" y="326118"/>
            <a:ext cx="3708470" cy="2396327"/>
          </a:xfrm>
          <a:prstGeom prst="rect">
            <a:avLst/>
          </a:prstGeom>
        </p:spPr>
      </p:pic>
      <p:sp>
        <p:nvSpPr>
          <p:cNvPr id="44" name="TextBox 43">
            <a:extLst>
              <a:ext uri="{FF2B5EF4-FFF2-40B4-BE49-F238E27FC236}">
                <a16:creationId xmlns:a16="http://schemas.microsoft.com/office/drawing/2014/main" id="{59007D70-069E-4E0B-8D31-1EF7031C56B1}"/>
              </a:ext>
            </a:extLst>
          </p:cNvPr>
          <p:cNvSpPr txBox="1"/>
          <p:nvPr/>
        </p:nvSpPr>
        <p:spPr>
          <a:xfrm>
            <a:off x="1941747" y="28807"/>
            <a:ext cx="607273" cy="307777"/>
          </a:xfrm>
          <a:prstGeom prst="rect">
            <a:avLst/>
          </a:prstGeom>
          <a:noFill/>
        </p:spPr>
        <p:txBody>
          <a:bodyPr wrap="square" rtlCol="0">
            <a:spAutoFit/>
          </a:bodyPr>
          <a:lstStyle/>
          <a:p>
            <a:r>
              <a:rPr lang="en-US" dirty="0"/>
              <a:t>y = x</a:t>
            </a:r>
          </a:p>
        </p:txBody>
      </p:sp>
      <p:sp>
        <p:nvSpPr>
          <p:cNvPr id="45" name="TextBox 44">
            <a:extLst>
              <a:ext uri="{FF2B5EF4-FFF2-40B4-BE49-F238E27FC236}">
                <a16:creationId xmlns:a16="http://schemas.microsoft.com/office/drawing/2014/main" id="{FD1592C1-3677-4040-89F0-A8EE3C1482B8}"/>
              </a:ext>
            </a:extLst>
          </p:cNvPr>
          <p:cNvSpPr txBox="1"/>
          <p:nvPr/>
        </p:nvSpPr>
        <p:spPr>
          <a:xfrm>
            <a:off x="6713845" y="33866"/>
            <a:ext cx="607273" cy="307777"/>
          </a:xfrm>
          <a:prstGeom prst="rect">
            <a:avLst/>
          </a:prstGeom>
          <a:noFill/>
        </p:spPr>
        <p:txBody>
          <a:bodyPr wrap="square" rtlCol="0">
            <a:spAutoFit/>
          </a:bodyPr>
          <a:lstStyle/>
          <a:p>
            <a:r>
              <a:rPr lang="en-US" dirty="0"/>
              <a:t>y = x</a:t>
            </a:r>
          </a:p>
        </p:txBody>
      </p:sp>
    </p:spTree>
    <p:extLst>
      <p:ext uri="{BB962C8B-B14F-4D97-AF65-F5344CB8AC3E}">
        <p14:creationId xmlns:p14="http://schemas.microsoft.com/office/powerpoint/2010/main" val="2426612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A80EDBD6-514C-46BC-8C91-E2DC5A74A3C3}"/>
              </a:ext>
            </a:extLst>
          </p:cNvPr>
          <p:cNvSpPr txBox="1"/>
          <p:nvPr/>
        </p:nvSpPr>
        <p:spPr>
          <a:xfrm>
            <a:off x="2014924" y="18341"/>
            <a:ext cx="607273" cy="307777"/>
          </a:xfrm>
          <a:prstGeom prst="rect">
            <a:avLst/>
          </a:prstGeom>
          <a:noFill/>
        </p:spPr>
        <p:txBody>
          <a:bodyPr wrap="square" rtlCol="0">
            <a:spAutoFit/>
          </a:bodyPr>
          <a:lstStyle/>
          <a:p>
            <a:r>
              <a:rPr lang="en-US" dirty="0"/>
              <a:t>y = x</a:t>
            </a:r>
          </a:p>
        </p:txBody>
      </p:sp>
      <p:sp>
        <p:nvSpPr>
          <p:cNvPr id="9" name="Rectangle 8">
            <a:extLst>
              <a:ext uri="{FF2B5EF4-FFF2-40B4-BE49-F238E27FC236}">
                <a16:creationId xmlns:a16="http://schemas.microsoft.com/office/drawing/2014/main" id="{8DC3403B-F145-4E38-8116-944CB76FF8F7}"/>
              </a:ext>
            </a:extLst>
          </p:cNvPr>
          <p:cNvSpPr/>
          <p:nvPr/>
        </p:nvSpPr>
        <p:spPr>
          <a:xfrm>
            <a:off x="344628" y="2912158"/>
            <a:ext cx="2184120" cy="1169551"/>
          </a:xfrm>
          <a:prstGeom prst="rect">
            <a:avLst/>
          </a:prstGeom>
        </p:spPr>
        <p:txBody>
          <a:bodyPr wrap="square">
            <a:spAutoFit/>
          </a:bodyPr>
          <a:lstStyle/>
          <a:p>
            <a:r>
              <a:rPr lang="en-US" dirty="0"/>
              <a:t>import </a:t>
            </a:r>
            <a:r>
              <a:rPr lang="en-US" dirty="0" err="1"/>
              <a:t>numpy</a:t>
            </a:r>
            <a:r>
              <a:rPr lang="en-US" dirty="0"/>
              <a:t> as np </a:t>
            </a:r>
          </a:p>
          <a:p>
            <a:r>
              <a:rPr lang="en-US" dirty="0"/>
              <a:t>x = </a:t>
            </a:r>
            <a:r>
              <a:rPr lang="en-US" dirty="0" err="1"/>
              <a:t>np.linspace</a:t>
            </a:r>
            <a:r>
              <a:rPr lang="en-US" dirty="0"/>
              <a:t>(0,10,10)</a:t>
            </a:r>
          </a:p>
          <a:p>
            <a:r>
              <a:rPr lang="en-US" dirty="0"/>
              <a:t>y = x</a:t>
            </a:r>
          </a:p>
          <a:p>
            <a:r>
              <a:rPr lang="en-US" dirty="0" err="1"/>
              <a:t>plt.plot</a:t>
            </a:r>
            <a:r>
              <a:rPr lang="en-US" dirty="0"/>
              <a:t>(x, y)</a:t>
            </a:r>
          </a:p>
          <a:p>
            <a:r>
              <a:rPr lang="en-US" dirty="0" err="1"/>
              <a:t>plt.grid</a:t>
            </a:r>
            <a:r>
              <a:rPr lang="en-US" dirty="0"/>
              <a:t>()</a:t>
            </a:r>
          </a:p>
        </p:txBody>
      </p:sp>
      <p:sp>
        <p:nvSpPr>
          <p:cNvPr id="28" name="Rectangle 27">
            <a:extLst>
              <a:ext uri="{FF2B5EF4-FFF2-40B4-BE49-F238E27FC236}">
                <a16:creationId xmlns:a16="http://schemas.microsoft.com/office/drawing/2014/main" id="{29878F0C-B391-4840-AAD3-4FE8EA835A0B}"/>
              </a:ext>
            </a:extLst>
          </p:cNvPr>
          <p:cNvSpPr/>
          <p:nvPr/>
        </p:nvSpPr>
        <p:spPr>
          <a:xfrm>
            <a:off x="4919022" y="2744687"/>
            <a:ext cx="2184120" cy="1384995"/>
          </a:xfrm>
          <a:prstGeom prst="rect">
            <a:avLst/>
          </a:prstGeom>
        </p:spPr>
        <p:txBody>
          <a:bodyPr wrap="square">
            <a:spAutoFit/>
          </a:bodyPr>
          <a:lstStyle/>
          <a:p>
            <a:r>
              <a:rPr lang="en-US" dirty="0"/>
              <a:t>import </a:t>
            </a:r>
            <a:r>
              <a:rPr lang="en-US" dirty="0" err="1"/>
              <a:t>numpy</a:t>
            </a:r>
            <a:r>
              <a:rPr lang="en-US" dirty="0"/>
              <a:t> as np </a:t>
            </a:r>
          </a:p>
          <a:p>
            <a:r>
              <a:rPr lang="en-US" dirty="0"/>
              <a:t>x = </a:t>
            </a:r>
            <a:r>
              <a:rPr lang="en-US" dirty="0" err="1"/>
              <a:t>np.linspace</a:t>
            </a:r>
            <a:r>
              <a:rPr lang="en-US" dirty="0"/>
              <a:t>(0,10,10)</a:t>
            </a:r>
          </a:p>
          <a:p>
            <a:r>
              <a:rPr lang="en-US" dirty="0"/>
              <a:t>y = x</a:t>
            </a:r>
          </a:p>
          <a:p>
            <a:r>
              <a:rPr lang="en-US" dirty="0" err="1"/>
              <a:t>plt.plot</a:t>
            </a:r>
            <a:r>
              <a:rPr lang="en-US" dirty="0"/>
              <a:t>(x, y)</a:t>
            </a:r>
          </a:p>
          <a:p>
            <a:r>
              <a:rPr lang="en-US" dirty="0" err="1"/>
              <a:t>plt.semilogx</a:t>
            </a:r>
            <a:r>
              <a:rPr lang="en-US" dirty="0"/>
              <a:t>()</a:t>
            </a:r>
          </a:p>
          <a:p>
            <a:r>
              <a:rPr lang="en-US" dirty="0" err="1"/>
              <a:t>plt.grid</a:t>
            </a:r>
            <a:r>
              <a:rPr lang="en-US" dirty="0"/>
              <a:t>()</a:t>
            </a:r>
          </a:p>
        </p:txBody>
      </p:sp>
      <p:cxnSp>
        <p:nvCxnSpPr>
          <p:cNvPr id="23" name="Straight Arrow Connector 22">
            <a:extLst>
              <a:ext uri="{FF2B5EF4-FFF2-40B4-BE49-F238E27FC236}">
                <a16:creationId xmlns:a16="http://schemas.microsoft.com/office/drawing/2014/main" id="{1D26459D-CE49-4CE6-BA0C-69FB411556AF}"/>
              </a:ext>
            </a:extLst>
          </p:cNvPr>
          <p:cNvCxnSpPr>
            <a:cxnSpLocks/>
          </p:cNvCxnSpPr>
          <p:nvPr/>
        </p:nvCxnSpPr>
        <p:spPr>
          <a:xfrm flipH="1">
            <a:off x="1092061" y="3437184"/>
            <a:ext cx="2054551" cy="59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D5BD626-6095-4814-BFDF-033198E49FC1}"/>
              </a:ext>
            </a:extLst>
          </p:cNvPr>
          <p:cNvCxnSpPr>
            <a:cxnSpLocks/>
          </p:cNvCxnSpPr>
          <p:nvPr/>
        </p:nvCxnSpPr>
        <p:spPr>
          <a:xfrm flipV="1">
            <a:off x="3334871" y="3321424"/>
            <a:ext cx="1584151" cy="115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2E9867-82A7-4682-B14E-77E24D7B9BDD}"/>
              </a:ext>
            </a:extLst>
          </p:cNvPr>
          <p:cNvSpPr txBox="1"/>
          <p:nvPr/>
        </p:nvSpPr>
        <p:spPr>
          <a:xfrm>
            <a:off x="2510111" y="3510476"/>
            <a:ext cx="1457105" cy="307777"/>
          </a:xfrm>
          <a:prstGeom prst="rect">
            <a:avLst/>
          </a:prstGeom>
          <a:solidFill>
            <a:srgbClr val="FED58A"/>
          </a:solidFill>
        </p:spPr>
        <p:txBody>
          <a:bodyPr wrap="square" rtlCol="0">
            <a:spAutoFit/>
          </a:bodyPr>
          <a:lstStyle/>
          <a:p>
            <a:r>
              <a:rPr lang="en-US" dirty="0"/>
              <a:t>Same function</a:t>
            </a:r>
          </a:p>
        </p:txBody>
      </p:sp>
      <p:sp>
        <p:nvSpPr>
          <p:cNvPr id="40" name="Rectangle 39">
            <a:extLst>
              <a:ext uri="{FF2B5EF4-FFF2-40B4-BE49-F238E27FC236}">
                <a16:creationId xmlns:a16="http://schemas.microsoft.com/office/drawing/2014/main" id="{A2CCABEC-EAA0-4E09-967A-18895A92A80F}"/>
              </a:ext>
            </a:extLst>
          </p:cNvPr>
          <p:cNvSpPr/>
          <p:nvPr/>
        </p:nvSpPr>
        <p:spPr>
          <a:xfrm>
            <a:off x="4919022" y="3664364"/>
            <a:ext cx="1457105" cy="2297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042640F1-4815-4DC6-9FB0-0E3D3D565157}"/>
              </a:ext>
            </a:extLst>
          </p:cNvPr>
          <p:cNvPicPr>
            <a:picLocks noChangeAspect="1"/>
          </p:cNvPicPr>
          <p:nvPr/>
        </p:nvPicPr>
        <p:blipFill>
          <a:blip r:embed="rId3"/>
          <a:stretch>
            <a:fillRect/>
          </a:stretch>
        </p:blipFill>
        <p:spPr>
          <a:xfrm>
            <a:off x="410267" y="292263"/>
            <a:ext cx="3670234" cy="2459720"/>
          </a:xfrm>
          <a:prstGeom prst="rect">
            <a:avLst/>
          </a:prstGeom>
        </p:spPr>
      </p:pic>
      <p:pic>
        <p:nvPicPr>
          <p:cNvPr id="2" name="Picture 1">
            <a:extLst>
              <a:ext uri="{FF2B5EF4-FFF2-40B4-BE49-F238E27FC236}">
                <a16:creationId xmlns:a16="http://schemas.microsoft.com/office/drawing/2014/main" id="{286BB97B-A737-436E-B6CF-E142AD542FA6}"/>
              </a:ext>
            </a:extLst>
          </p:cNvPr>
          <p:cNvPicPr>
            <a:picLocks noChangeAspect="1"/>
          </p:cNvPicPr>
          <p:nvPr/>
        </p:nvPicPr>
        <p:blipFill>
          <a:blip r:embed="rId4"/>
          <a:stretch>
            <a:fillRect/>
          </a:stretch>
        </p:blipFill>
        <p:spPr>
          <a:xfrm>
            <a:off x="4648985" y="352893"/>
            <a:ext cx="3670234" cy="2494441"/>
          </a:xfrm>
          <a:prstGeom prst="rect">
            <a:avLst/>
          </a:prstGeom>
        </p:spPr>
      </p:pic>
      <p:sp>
        <p:nvSpPr>
          <p:cNvPr id="21" name="TextBox 20">
            <a:extLst>
              <a:ext uri="{FF2B5EF4-FFF2-40B4-BE49-F238E27FC236}">
                <a16:creationId xmlns:a16="http://schemas.microsoft.com/office/drawing/2014/main" id="{8276B027-F89C-4700-9DEA-DFBC23C34815}"/>
              </a:ext>
            </a:extLst>
          </p:cNvPr>
          <p:cNvSpPr txBox="1"/>
          <p:nvPr/>
        </p:nvSpPr>
        <p:spPr>
          <a:xfrm>
            <a:off x="6239063" y="62474"/>
            <a:ext cx="607273" cy="307777"/>
          </a:xfrm>
          <a:prstGeom prst="rect">
            <a:avLst/>
          </a:prstGeom>
          <a:noFill/>
        </p:spPr>
        <p:txBody>
          <a:bodyPr wrap="square" rtlCol="0">
            <a:spAutoFit/>
          </a:bodyPr>
          <a:lstStyle/>
          <a:p>
            <a:r>
              <a:rPr lang="en-US" dirty="0"/>
              <a:t>y = x</a:t>
            </a:r>
          </a:p>
        </p:txBody>
      </p:sp>
    </p:spTree>
    <p:extLst>
      <p:ext uri="{BB962C8B-B14F-4D97-AF65-F5344CB8AC3E}">
        <p14:creationId xmlns:p14="http://schemas.microsoft.com/office/powerpoint/2010/main" val="348511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con&#10;&#10;Description automatically generated">
            <a:extLst>
              <a:ext uri="{FF2B5EF4-FFF2-40B4-BE49-F238E27FC236}">
                <a16:creationId xmlns:a16="http://schemas.microsoft.com/office/drawing/2014/main" id="{FCEAF6C5-4121-4BC4-B8CA-DE8CCC8F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153"/>
            <a:ext cx="2184120" cy="846347"/>
          </a:xfrm>
          <a:prstGeom prst="rect">
            <a:avLst/>
          </a:prstGeom>
        </p:spPr>
      </p:pic>
      <p:sp>
        <p:nvSpPr>
          <p:cNvPr id="4" name="Espaço Reservado para Número de Slide 3"/>
          <p:cNvSpPr>
            <a:spLocks noGrp="1"/>
          </p:cNvSpPr>
          <p:nvPr>
            <p:ph type="sldNum" idx="12"/>
          </p:nvPr>
        </p:nvSpPr>
        <p:spPr/>
        <p:txBody>
          <a:bodyPr/>
          <a:lstStyle/>
          <a:p>
            <a:pPr lvl="0" rtl="0">
              <a:spcBef>
                <a:spcPts val="0"/>
              </a:spcBef>
              <a:buNone/>
            </a:pPr>
            <a:fld id="{00000000-1234-1234-1234-123412341234}" type="slidenum">
              <a:rPr lang="en" smtClean="0"/>
              <a:t>9</a:t>
            </a:fld>
            <a:endParaRPr lang="en"/>
          </a:p>
        </p:txBody>
      </p:sp>
      <p:sp>
        <p:nvSpPr>
          <p:cNvPr id="6" name="TextBox 5">
            <a:extLst>
              <a:ext uri="{FF2B5EF4-FFF2-40B4-BE49-F238E27FC236}">
                <a16:creationId xmlns:a16="http://schemas.microsoft.com/office/drawing/2014/main" id="{A80EDBD6-514C-46BC-8C91-E2DC5A74A3C3}"/>
              </a:ext>
            </a:extLst>
          </p:cNvPr>
          <p:cNvSpPr txBox="1"/>
          <p:nvPr/>
        </p:nvSpPr>
        <p:spPr>
          <a:xfrm>
            <a:off x="1941747" y="-7757"/>
            <a:ext cx="607273" cy="307777"/>
          </a:xfrm>
          <a:prstGeom prst="rect">
            <a:avLst/>
          </a:prstGeom>
          <a:noFill/>
        </p:spPr>
        <p:txBody>
          <a:bodyPr wrap="square" rtlCol="0">
            <a:spAutoFit/>
          </a:bodyPr>
          <a:lstStyle/>
          <a:p>
            <a:r>
              <a:rPr lang="en-US" dirty="0"/>
              <a:t>y = x</a:t>
            </a:r>
          </a:p>
        </p:txBody>
      </p:sp>
      <p:sp>
        <p:nvSpPr>
          <p:cNvPr id="9" name="Rectangle 8">
            <a:extLst>
              <a:ext uri="{FF2B5EF4-FFF2-40B4-BE49-F238E27FC236}">
                <a16:creationId xmlns:a16="http://schemas.microsoft.com/office/drawing/2014/main" id="{8DC3403B-F145-4E38-8116-944CB76FF8F7}"/>
              </a:ext>
            </a:extLst>
          </p:cNvPr>
          <p:cNvSpPr/>
          <p:nvPr/>
        </p:nvSpPr>
        <p:spPr>
          <a:xfrm>
            <a:off x="344628" y="2912158"/>
            <a:ext cx="2184120" cy="1169551"/>
          </a:xfrm>
          <a:prstGeom prst="rect">
            <a:avLst/>
          </a:prstGeom>
        </p:spPr>
        <p:txBody>
          <a:bodyPr wrap="square">
            <a:spAutoFit/>
          </a:bodyPr>
          <a:lstStyle/>
          <a:p>
            <a:r>
              <a:rPr lang="en-US" dirty="0"/>
              <a:t>import </a:t>
            </a:r>
            <a:r>
              <a:rPr lang="en-US" dirty="0" err="1"/>
              <a:t>numpy</a:t>
            </a:r>
            <a:r>
              <a:rPr lang="en-US" dirty="0"/>
              <a:t> as np </a:t>
            </a:r>
          </a:p>
          <a:p>
            <a:r>
              <a:rPr lang="en-US" dirty="0"/>
              <a:t>x = </a:t>
            </a:r>
            <a:r>
              <a:rPr lang="en-US" dirty="0" err="1"/>
              <a:t>np.linspace</a:t>
            </a:r>
            <a:r>
              <a:rPr lang="en-US" dirty="0"/>
              <a:t>(0,10,10)</a:t>
            </a:r>
          </a:p>
          <a:p>
            <a:r>
              <a:rPr lang="en-US" dirty="0"/>
              <a:t>y = x</a:t>
            </a:r>
          </a:p>
          <a:p>
            <a:r>
              <a:rPr lang="en-US" dirty="0" err="1"/>
              <a:t>plt.plot</a:t>
            </a:r>
            <a:r>
              <a:rPr lang="en-US" dirty="0"/>
              <a:t>(x, y)</a:t>
            </a:r>
          </a:p>
          <a:p>
            <a:r>
              <a:rPr lang="en-US" dirty="0" err="1"/>
              <a:t>plt.grid</a:t>
            </a:r>
            <a:r>
              <a:rPr lang="en-US" dirty="0"/>
              <a:t>()</a:t>
            </a:r>
          </a:p>
        </p:txBody>
      </p:sp>
      <p:cxnSp>
        <p:nvCxnSpPr>
          <p:cNvPr id="23" name="Straight Arrow Connector 22">
            <a:extLst>
              <a:ext uri="{FF2B5EF4-FFF2-40B4-BE49-F238E27FC236}">
                <a16:creationId xmlns:a16="http://schemas.microsoft.com/office/drawing/2014/main" id="{1D26459D-CE49-4CE6-BA0C-69FB411556AF}"/>
              </a:ext>
            </a:extLst>
          </p:cNvPr>
          <p:cNvCxnSpPr>
            <a:cxnSpLocks/>
          </p:cNvCxnSpPr>
          <p:nvPr/>
        </p:nvCxnSpPr>
        <p:spPr>
          <a:xfrm flipH="1">
            <a:off x="1092061" y="3437184"/>
            <a:ext cx="2054551" cy="59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D5BD626-6095-4814-BFDF-033198E49FC1}"/>
              </a:ext>
            </a:extLst>
          </p:cNvPr>
          <p:cNvCxnSpPr>
            <a:cxnSpLocks/>
          </p:cNvCxnSpPr>
          <p:nvPr/>
        </p:nvCxnSpPr>
        <p:spPr>
          <a:xfrm>
            <a:off x="3313921" y="3445825"/>
            <a:ext cx="1809408" cy="511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2E9867-82A7-4682-B14E-77E24D7B9BDD}"/>
              </a:ext>
            </a:extLst>
          </p:cNvPr>
          <p:cNvSpPr txBox="1"/>
          <p:nvPr/>
        </p:nvSpPr>
        <p:spPr>
          <a:xfrm>
            <a:off x="2510111" y="3510476"/>
            <a:ext cx="1457105" cy="307777"/>
          </a:xfrm>
          <a:prstGeom prst="rect">
            <a:avLst/>
          </a:prstGeom>
          <a:solidFill>
            <a:srgbClr val="FED58A"/>
          </a:solidFill>
        </p:spPr>
        <p:txBody>
          <a:bodyPr wrap="square" rtlCol="0">
            <a:spAutoFit/>
          </a:bodyPr>
          <a:lstStyle/>
          <a:p>
            <a:r>
              <a:rPr lang="en-US" dirty="0"/>
              <a:t>Same function</a:t>
            </a:r>
          </a:p>
        </p:txBody>
      </p:sp>
      <p:pic>
        <p:nvPicPr>
          <p:cNvPr id="42" name="Picture 41">
            <a:extLst>
              <a:ext uri="{FF2B5EF4-FFF2-40B4-BE49-F238E27FC236}">
                <a16:creationId xmlns:a16="http://schemas.microsoft.com/office/drawing/2014/main" id="{042640F1-4815-4DC6-9FB0-0E3D3D565157}"/>
              </a:ext>
            </a:extLst>
          </p:cNvPr>
          <p:cNvPicPr>
            <a:picLocks noChangeAspect="1"/>
          </p:cNvPicPr>
          <p:nvPr/>
        </p:nvPicPr>
        <p:blipFill>
          <a:blip r:embed="rId3"/>
          <a:stretch>
            <a:fillRect/>
          </a:stretch>
        </p:blipFill>
        <p:spPr>
          <a:xfrm>
            <a:off x="410267" y="292263"/>
            <a:ext cx="3670234" cy="2459720"/>
          </a:xfrm>
          <a:prstGeom prst="rect">
            <a:avLst/>
          </a:prstGeom>
        </p:spPr>
      </p:pic>
      <p:pic>
        <p:nvPicPr>
          <p:cNvPr id="3" name="Picture 2">
            <a:extLst>
              <a:ext uri="{FF2B5EF4-FFF2-40B4-BE49-F238E27FC236}">
                <a16:creationId xmlns:a16="http://schemas.microsoft.com/office/drawing/2014/main" id="{8EDAAE26-8F43-44B8-9936-2694249893CE}"/>
              </a:ext>
            </a:extLst>
          </p:cNvPr>
          <p:cNvPicPr>
            <a:picLocks noChangeAspect="1"/>
          </p:cNvPicPr>
          <p:nvPr/>
        </p:nvPicPr>
        <p:blipFill>
          <a:blip r:embed="rId4"/>
          <a:stretch>
            <a:fillRect/>
          </a:stretch>
        </p:blipFill>
        <p:spPr>
          <a:xfrm>
            <a:off x="4648985" y="292263"/>
            <a:ext cx="3849556" cy="2429779"/>
          </a:xfrm>
          <a:prstGeom prst="rect">
            <a:avLst/>
          </a:prstGeom>
        </p:spPr>
      </p:pic>
      <p:sp>
        <p:nvSpPr>
          <p:cNvPr id="5" name="Rectangle 4">
            <a:extLst>
              <a:ext uri="{FF2B5EF4-FFF2-40B4-BE49-F238E27FC236}">
                <a16:creationId xmlns:a16="http://schemas.microsoft.com/office/drawing/2014/main" id="{49398CCA-BE12-48F5-9661-1836FDB386C9}"/>
              </a:ext>
            </a:extLst>
          </p:cNvPr>
          <p:cNvSpPr/>
          <p:nvPr/>
        </p:nvSpPr>
        <p:spPr>
          <a:xfrm>
            <a:off x="5176786" y="2912158"/>
            <a:ext cx="2184120" cy="1384995"/>
          </a:xfrm>
          <a:prstGeom prst="rect">
            <a:avLst/>
          </a:prstGeom>
        </p:spPr>
        <p:txBody>
          <a:bodyPr wrap="square">
            <a:spAutoFit/>
          </a:bodyPr>
          <a:lstStyle/>
          <a:p>
            <a:r>
              <a:rPr lang="en-US" dirty="0"/>
              <a:t>import </a:t>
            </a:r>
            <a:r>
              <a:rPr lang="en-US" dirty="0" err="1"/>
              <a:t>numpy</a:t>
            </a:r>
            <a:r>
              <a:rPr lang="en-US" dirty="0"/>
              <a:t> as np </a:t>
            </a:r>
          </a:p>
          <a:p>
            <a:r>
              <a:rPr lang="en-US" dirty="0"/>
              <a:t>x = </a:t>
            </a:r>
            <a:r>
              <a:rPr lang="en-US" dirty="0" err="1"/>
              <a:t>np.linspace</a:t>
            </a:r>
            <a:r>
              <a:rPr lang="en-US" dirty="0"/>
              <a:t>(0,10,10)</a:t>
            </a:r>
          </a:p>
          <a:p>
            <a:r>
              <a:rPr lang="en-US" dirty="0"/>
              <a:t>y = x</a:t>
            </a:r>
          </a:p>
          <a:p>
            <a:r>
              <a:rPr lang="en-US" dirty="0" err="1"/>
              <a:t>plt.yscale</a:t>
            </a:r>
            <a:r>
              <a:rPr lang="en-US" dirty="0"/>
              <a:t>('log')</a:t>
            </a:r>
          </a:p>
          <a:p>
            <a:r>
              <a:rPr lang="en-US" dirty="0" err="1"/>
              <a:t>plt</a:t>
            </a:r>
            <a:r>
              <a:rPr lang="en-US" dirty="0"/>
              <a:t>. </a:t>
            </a:r>
            <a:r>
              <a:rPr lang="en-US" dirty="0" err="1"/>
              <a:t>xscale</a:t>
            </a:r>
            <a:r>
              <a:rPr lang="en-US" dirty="0"/>
              <a:t>('log')</a:t>
            </a:r>
          </a:p>
          <a:p>
            <a:r>
              <a:rPr lang="en-US" dirty="0" err="1"/>
              <a:t>plt.grid</a:t>
            </a:r>
            <a:r>
              <a:rPr lang="en-US" dirty="0"/>
              <a:t>()</a:t>
            </a:r>
          </a:p>
        </p:txBody>
      </p:sp>
      <p:sp>
        <p:nvSpPr>
          <p:cNvPr id="25" name="TextBox 24">
            <a:extLst>
              <a:ext uri="{FF2B5EF4-FFF2-40B4-BE49-F238E27FC236}">
                <a16:creationId xmlns:a16="http://schemas.microsoft.com/office/drawing/2014/main" id="{D73600C5-88C9-429C-BBB2-30AE11C9BC3C}"/>
              </a:ext>
            </a:extLst>
          </p:cNvPr>
          <p:cNvSpPr txBox="1"/>
          <p:nvPr/>
        </p:nvSpPr>
        <p:spPr>
          <a:xfrm>
            <a:off x="6542700" y="0"/>
            <a:ext cx="607273" cy="307777"/>
          </a:xfrm>
          <a:prstGeom prst="rect">
            <a:avLst/>
          </a:prstGeom>
          <a:noFill/>
        </p:spPr>
        <p:txBody>
          <a:bodyPr wrap="square" rtlCol="0">
            <a:spAutoFit/>
          </a:bodyPr>
          <a:lstStyle/>
          <a:p>
            <a:r>
              <a:rPr lang="en-US" dirty="0"/>
              <a:t>y = x</a:t>
            </a:r>
          </a:p>
        </p:txBody>
      </p:sp>
      <p:sp>
        <p:nvSpPr>
          <p:cNvPr id="26" name="Rectangle 25">
            <a:extLst>
              <a:ext uri="{FF2B5EF4-FFF2-40B4-BE49-F238E27FC236}">
                <a16:creationId xmlns:a16="http://schemas.microsoft.com/office/drawing/2014/main" id="{C4239561-3A7D-4C73-90B7-DB002634215C}"/>
              </a:ext>
            </a:extLst>
          </p:cNvPr>
          <p:cNvSpPr/>
          <p:nvPr/>
        </p:nvSpPr>
        <p:spPr>
          <a:xfrm>
            <a:off x="5123329" y="3604655"/>
            <a:ext cx="1457105"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123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lysses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4508</TotalTime>
  <Words>1707</Words>
  <Application>Microsoft Office PowerPoint</Application>
  <PresentationFormat>Apresentação no Ecrã (16:9)</PresentationFormat>
  <Paragraphs>238</Paragraphs>
  <Slides>25</Slides>
  <Notes>0</Notes>
  <HiddenSlides>0</HiddenSlides>
  <MMClips>0</MMClips>
  <ScaleCrop>false</ScaleCrop>
  <HeadingPairs>
    <vt:vector size="8" baseType="variant">
      <vt:variant>
        <vt:lpstr>Tipos de letra usados</vt:lpstr>
      </vt:variant>
      <vt:variant>
        <vt:i4>9</vt:i4>
      </vt:variant>
      <vt:variant>
        <vt:lpstr>Tema</vt:lpstr>
      </vt:variant>
      <vt:variant>
        <vt:i4>2</vt:i4>
      </vt:variant>
      <vt:variant>
        <vt:lpstr>Servidores OLE incorporados</vt:lpstr>
      </vt:variant>
      <vt:variant>
        <vt:i4>2</vt:i4>
      </vt:variant>
      <vt:variant>
        <vt:lpstr>Títulos dos diapositivos</vt:lpstr>
      </vt:variant>
      <vt:variant>
        <vt:i4>25</vt:i4>
      </vt:variant>
    </vt:vector>
  </HeadingPairs>
  <TitlesOfParts>
    <vt:vector size="38" baseType="lpstr">
      <vt:lpstr>Cambria Math</vt:lpstr>
      <vt:lpstr>Calibri</vt:lpstr>
      <vt:lpstr>Courier Std</vt:lpstr>
      <vt:lpstr>Symbol</vt:lpstr>
      <vt:lpstr>Courier New</vt:lpstr>
      <vt:lpstr>Nunito Sans</vt:lpstr>
      <vt:lpstr>Arial</vt:lpstr>
      <vt:lpstr>Calibri Light</vt:lpstr>
      <vt:lpstr>Georgia</vt:lpstr>
      <vt:lpstr>Ulysses template</vt:lpstr>
      <vt:lpstr>Office Theme</vt:lpstr>
      <vt:lpstr>Equação</vt:lpstr>
      <vt:lpstr>Equation</vt:lpstr>
      <vt:lpstr>Apresentação do PowerPoint</vt:lpstr>
      <vt:lpstr>Apresentação do PowerPoint</vt:lpstr>
      <vt:lpstr>Apresentação do PowerPoint</vt:lpstr>
      <vt:lpstr>Apresentação do PowerPoint</vt:lpstr>
      <vt:lpstr>Apresentação do PowerPoint</vt:lpstr>
      <vt:lpstr>Log scale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Joseanne cristina Ocroch viana</dc:creator>
  <cp:lastModifiedBy>Joseanne Cristina Viana</cp:lastModifiedBy>
  <cp:revision>228</cp:revision>
  <dcterms:created xsi:type="dcterms:W3CDTF">2020-10-10T16:39:26Z</dcterms:created>
  <dcterms:modified xsi:type="dcterms:W3CDTF">2021-01-11T10:33:52Z</dcterms:modified>
</cp:coreProperties>
</file>